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9"/>
  </p:notesMasterIdLst>
  <p:sldIdLst>
    <p:sldId id="256" r:id="rId2"/>
    <p:sldId id="392" r:id="rId3"/>
    <p:sldId id="423" r:id="rId4"/>
    <p:sldId id="426" r:id="rId5"/>
    <p:sldId id="427" r:id="rId6"/>
    <p:sldId id="428" r:id="rId7"/>
    <p:sldId id="429" r:id="rId8"/>
    <p:sldId id="431" r:id="rId9"/>
    <p:sldId id="448" r:id="rId10"/>
    <p:sldId id="450" r:id="rId11"/>
    <p:sldId id="506" r:id="rId12"/>
    <p:sldId id="507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451" r:id="rId24"/>
    <p:sldId id="452" r:id="rId25"/>
    <p:sldId id="508" r:id="rId26"/>
    <p:sldId id="455" r:id="rId27"/>
    <p:sldId id="447" r:id="rId28"/>
    <p:sldId id="432" r:id="rId29"/>
    <p:sldId id="434" r:id="rId30"/>
    <p:sldId id="433" r:id="rId31"/>
    <p:sldId id="435" r:id="rId32"/>
    <p:sldId id="436" r:id="rId33"/>
    <p:sldId id="438" r:id="rId34"/>
    <p:sldId id="437" r:id="rId35"/>
    <p:sldId id="439" r:id="rId36"/>
    <p:sldId id="440" r:id="rId37"/>
    <p:sldId id="441" r:id="rId38"/>
    <p:sldId id="442" r:id="rId39"/>
    <p:sldId id="443" r:id="rId40"/>
    <p:sldId id="444" r:id="rId41"/>
    <p:sldId id="445" r:id="rId42"/>
    <p:sldId id="446" r:id="rId43"/>
    <p:sldId id="456" r:id="rId44"/>
    <p:sldId id="457" r:id="rId45"/>
    <p:sldId id="458" r:id="rId46"/>
    <p:sldId id="459" r:id="rId47"/>
    <p:sldId id="460" r:id="rId48"/>
    <p:sldId id="461" r:id="rId49"/>
    <p:sldId id="462" r:id="rId50"/>
    <p:sldId id="463" r:id="rId51"/>
    <p:sldId id="465" r:id="rId52"/>
    <p:sldId id="466" r:id="rId53"/>
    <p:sldId id="473" r:id="rId54"/>
    <p:sldId id="464" r:id="rId55"/>
    <p:sldId id="472" r:id="rId56"/>
    <p:sldId id="467" r:id="rId57"/>
    <p:sldId id="474" r:id="rId58"/>
    <p:sldId id="495" r:id="rId59"/>
    <p:sldId id="475" r:id="rId60"/>
    <p:sldId id="476" r:id="rId61"/>
    <p:sldId id="479" r:id="rId62"/>
    <p:sldId id="480" r:id="rId63"/>
    <p:sldId id="481" r:id="rId64"/>
    <p:sldId id="482" r:id="rId65"/>
    <p:sldId id="483" r:id="rId66"/>
    <p:sldId id="484" r:id="rId67"/>
    <p:sldId id="485" r:id="rId68"/>
    <p:sldId id="486" r:id="rId69"/>
    <p:sldId id="487" r:id="rId70"/>
    <p:sldId id="488" r:id="rId71"/>
    <p:sldId id="489" r:id="rId72"/>
    <p:sldId id="490" r:id="rId73"/>
    <p:sldId id="491" r:id="rId74"/>
    <p:sldId id="492" r:id="rId75"/>
    <p:sldId id="493" r:id="rId76"/>
    <p:sldId id="494" r:id="rId77"/>
    <p:sldId id="471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E7FF"/>
    <a:srgbClr val="565656"/>
    <a:srgbClr val="0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7"/>
    <p:restoredTop sz="94677"/>
  </p:normalViewPr>
  <p:slideViewPr>
    <p:cSldViewPr snapToGrid="0" snapToObjects="1">
      <p:cViewPr varScale="1">
        <p:scale>
          <a:sx n="93" d="100"/>
          <a:sy n="93" d="100"/>
        </p:scale>
        <p:origin x="1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23909-64A7-254B-A1B8-4B84A95BB594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52344-0C95-7646-BD4B-165B3DF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7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52344-0C95-7646-BD4B-165B3DF572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9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35D537-ACB1-2745-BDCC-9CCD282DF92B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1C93B8-5343-734F-BE28-D8EE108D782A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439D02-4DA6-3B4F-BF2F-10E25C36B06B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DB4571-52F7-C141-BD35-690ADD4993E1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C7D00E-DFC7-EF4F-9EFA-6140047CC8CB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D89353-44AD-0940-8764-9307A1FB5A99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5901C1-3D64-394A-A326-1BD8AEE31D21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45A00A-76BD-F848-B88C-6EF1FDF32682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EF334-4C30-C74A-972C-E7A7E9B41913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C87573-56BE-3C42-BBCC-97F692AEF131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79B52A-FE78-0345-9791-D979EE4E7D8D}" type="slidenum">
              <a:rPr lang="en-GB" altLang="x-none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9"/>
          <p:cNvSpPr>
            <a:spLocks noChangeArrowheads="1"/>
          </p:cNvSpPr>
          <p:nvPr/>
        </p:nvSpPr>
        <p:spPr bwMode="auto">
          <a:xfrm flipH="1">
            <a:off x="-541338" y="1752600"/>
            <a:ext cx="9685338" cy="28575"/>
          </a:xfrm>
          <a:prstGeom prst="homePlate">
            <a:avLst>
              <a:gd name="adj" fmla="val 590014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x-none" altLang="x-non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en-GB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en-GB" altLang="x-none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518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86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A269B76-62CE-5047-9F7A-5DDA529CBF74}" type="slidenum">
              <a:rPr lang="en-GB" altLang="x-none"/>
              <a:pPr/>
              <a:t>‹#›</a:t>
            </a:fld>
            <a:endParaRPr lang="en-GB" altLang="x-none"/>
          </a:p>
        </p:txBody>
      </p:sp>
      <p:pic>
        <p:nvPicPr>
          <p:cNvPr id="1032" name="Picture 9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210" y="180388"/>
            <a:ext cx="1214438" cy="144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lbertus Medium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46388"/>
            <a:ext cx="8223738" cy="1470025"/>
          </a:xfrm>
        </p:spPr>
        <p:txBody>
          <a:bodyPr/>
          <a:lstStyle/>
          <a:p>
            <a:r>
              <a:rPr lang="en-US" b="1"/>
              <a:t>MULTI-OBJECTIVE </a:t>
            </a:r>
            <a:br>
              <a:rPr lang="en-US" b="1"/>
            </a:br>
            <a:r>
              <a:rPr lang="en-US" b="1"/>
              <a:t>EVOLUTIONARY </a:t>
            </a:r>
            <a:r>
              <a:rPr lang="en-US" b="1" dirty="0"/>
              <a:t>ALGORITHMS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5D537-ACB1-2745-BDCC-9CCD282DF92B}" type="slidenum">
              <a:rPr lang="en-GB" altLang="x-none" smtClean="0"/>
              <a:pPr/>
              <a:t>1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56428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10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1768484" y="2999560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66976" y="5350037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046972" y="3812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56909" y="37753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2450033" y="42750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16200000">
            <a:off x="1967429" y="3410900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20507" y="446816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074151" y="467889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61029" y="475720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21416" y="41573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607548" y="430668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646024" y="372157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577338" y="3015011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75830" y="5365488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09522" y="40721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43120" y="375333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901038" y="41366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419459" y="403463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6112583" y="45343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 rot="5400000">
            <a:off x="4454820" y="2054263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83057" y="480060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297789" y="49381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84923" y="451662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683966" y="44288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196946" y="428555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292690" y="362702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320275" y="33149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901720" y="354051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308574" y="3980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412075" y="462056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519415" y="483129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335477" y="451945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82712" cy="4114800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11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50308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42" y="1980106"/>
            <a:ext cx="7982712" cy="4114800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Đi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tìm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một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tập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xấp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xỉ</a:t>
            </a:r>
            <a:r>
              <a:rPr lang="en-US" dirty="0">
                <a:sym typeface="Wingdings"/>
              </a:rPr>
              <a:t> (approximation set)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biên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xấp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xỉ</a:t>
            </a:r>
            <a:r>
              <a:rPr lang="en-US" dirty="0">
                <a:sym typeface="Wingdings"/>
              </a:rPr>
              <a:t> (approximation front) </a:t>
            </a:r>
            <a:r>
              <a:rPr lang="en-US" dirty="0" err="1">
                <a:sym typeface="Wingdings"/>
              </a:rPr>
              <a:t>gần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đúng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với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biên</a:t>
            </a:r>
            <a:r>
              <a:rPr lang="en-US" dirty="0">
                <a:sym typeface="Wingdings"/>
              </a:rPr>
              <a:t> Pareto </a:t>
            </a:r>
            <a:r>
              <a:rPr lang="en-US" dirty="0" err="1">
                <a:sym typeface="Wingdings"/>
              </a:rPr>
              <a:t>thực</a:t>
            </a:r>
            <a:r>
              <a:rPr lang="en-US" dirty="0">
                <a:sym typeface="Wingdings"/>
              </a:rPr>
              <a:t> (true Pareto front).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12</a:t>
            </a:fld>
            <a:endParaRPr lang="en-GB" altLang="x-non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216804" y="3735496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15296" y="6085973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495292" y="454879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28890" y="422997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86808" y="46132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05229" y="45112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58909" y="6187700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909" y="6187700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45058" y="381640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058" y="381640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3898353" y="501096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0800000">
            <a:off x="3340233" y="2817629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68827" y="520409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22471" y="54148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8908" y="556344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69736" y="489326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055868" y="504261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78460" y="410367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06045" y="37915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87490" y="401715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94344" y="445750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03526" y="430107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76847" y="5892542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02131" y="586993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487859" y="508482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29379" y="5414826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982678" y="5635533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74936" y="4760353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97950" y="5767139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85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13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011679"/>
            <a:ext cx="3988308" cy="4259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52" y="2011679"/>
            <a:ext cx="3967393" cy="42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14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52" y="2070857"/>
            <a:ext cx="3911977" cy="41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3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15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011679"/>
            <a:ext cx="3988308" cy="4259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52" y="2011679"/>
            <a:ext cx="3967394" cy="42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là</a:t>
            </a:r>
            <a:r>
              <a:rPr lang="en-US" dirty="0"/>
              <a:t> non-convex?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16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86578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17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7" y="2011679"/>
            <a:ext cx="3977894" cy="4259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31" y="1999487"/>
            <a:ext cx="3957035" cy="42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32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18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59" y="2070857"/>
            <a:ext cx="3901763" cy="41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0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19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7" y="2011679"/>
            <a:ext cx="3977894" cy="4259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31" y="2011679"/>
            <a:ext cx="3957035" cy="42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7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(POPOP)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</a:t>
            </a:fld>
            <a:endParaRPr lang="en-GB" altLang="x-non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813032"/>
              </p:ext>
            </p:extLst>
          </p:nvPr>
        </p:nvGraphicFramePr>
        <p:xfrm>
          <a:off x="6153651" y="2966094"/>
          <a:ext cx="9749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77566"/>
              </p:ext>
            </p:extLst>
          </p:nvPr>
        </p:nvGraphicFramePr>
        <p:xfrm>
          <a:off x="4365905" y="2947839"/>
          <a:ext cx="946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947136" y="3375912"/>
            <a:ext cx="1558064" cy="6682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Variation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318398" y="3596505"/>
            <a:ext cx="483576" cy="19547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597504" y="3572953"/>
            <a:ext cx="483576" cy="24423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331990" y="3572953"/>
            <a:ext cx="483576" cy="24423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387" y="2441706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1080" y="2459066"/>
            <a:ext cx="1376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Offspring</a:t>
            </a:r>
          </a:p>
        </p:txBody>
      </p:sp>
      <p:sp>
        <p:nvSpPr>
          <p:cNvPr id="19" name="Curved Left Arrow 18"/>
          <p:cNvSpPr/>
          <p:nvPr/>
        </p:nvSpPr>
        <p:spPr>
          <a:xfrm rot="5400000">
            <a:off x="3749494" y="1831343"/>
            <a:ext cx="1311032" cy="8106379"/>
          </a:xfrm>
          <a:prstGeom prst="curvedLeftArrow">
            <a:avLst>
              <a:gd name="adj1" fmla="val 25000"/>
              <a:gd name="adj2" fmla="val 50000"/>
              <a:gd name="adj3" fmla="val 2685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54187" y="594569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Replace</a:t>
            </a:r>
            <a:endParaRPr lang="en-US" sz="2400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44616"/>
              </p:ext>
            </p:extLst>
          </p:nvPr>
        </p:nvGraphicFramePr>
        <p:xfrm>
          <a:off x="371414" y="2966094"/>
          <a:ext cx="9469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07270"/>
              </p:ext>
            </p:extLst>
          </p:nvPr>
        </p:nvGraphicFramePr>
        <p:xfrm>
          <a:off x="8015740" y="2917812"/>
          <a:ext cx="9005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10101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11101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01011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11101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Right Arrow 23"/>
          <p:cNvSpPr/>
          <p:nvPr/>
        </p:nvSpPr>
        <p:spPr>
          <a:xfrm>
            <a:off x="7263912" y="3567402"/>
            <a:ext cx="483576" cy="24423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522372" y="1683191"/>
            <a:ext cx="1742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Tournament </a:t>
            </a:r>
            <a:br>
              <a:rPr lang="en-US" sz="2400" dirty="0"/>
            </a:br>
            <a:r>
              <a:rPr lang="en-US" sz="2400" dirty="0"/>
              <a:t>Selection</a:t>
            </a:r>
          </a:p>
          <a:p>
            <a:pPr algn="ctr"/>
            <a:r>
              <a:rPr lang="en-US" sz="2400" dirty="0"/>
              <a:t>Size 4</a:t>
            </a:r>
          </a:p>
          <a:p>
            <a:pPr algn="ctr"/>
            <a:endParaRPr lang="en-US" sz="240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72106"/>
              </p:ext>
            </p:extLst>
          </p:nvPr>
        </p:nvGraphicFramePr>
        <p:xfrm>
          <a:off x="6153651" y="4449454"/>
          <a:ext cx="9749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815566" y="2450221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P+O Pool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468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Weighted-Sum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20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7" y="2011679"/>
            <a:ext cx="3977894" cy="4259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31" y="2011679"/>
            <a:ext cx="3957035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61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ε</a:t>
            </a:r>
            <a:r>
              <a:rPr lang="en-US" dirty="0"/>
              <a:t>-</a:t>
            </a:r>
            <a:r>
              <a:rPr lang="en-US" b="1" dirty="0"/>
              <a:t>Constraint Approach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21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9" y="2011679"/>
            <a:ext cx="3625389" cy="4259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9" y="2011679"/>
            <a:ext cx="3606378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ε</a:t>
            </a:r>
            <a:r>
              <a:rPr lang="en-US" dirty="0"/>
              <a:t>-</a:t>
            </a:r>
            <a:r>
              <a:rPr lang="en-US" b="1" dirty="0"/>
              <a:t>Constraint Approach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22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9" y="2011680"/>
            <a:ext cx="3625389" cy="4259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59" y="2011679"/>
            <a:ext cx="3606378" cy="42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convex, non-convex,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dáng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23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1768484" y="2999560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66976" y="5350037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046972" y="3812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0570" y="349404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50680" y="323116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56909" y="37753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2462225" y="36288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57552" y="351686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362281" y="38988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61029" y="475720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216488" y="41573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531139" y="436629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30140" y="336773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804370" y="313876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194539" y="347891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659034" y="40386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577338" y="3015011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75830" y="5365488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404722" y="455983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43120" y="375333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41875" y="426792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114659" y="452231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5807783" y="500981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225055" y="3735119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178257" y="520294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736701" y="49381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23579" y="501649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379166" y="489211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965298" y="50414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987890" y="411470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475" y="380261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16719" y="34087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856344" y="466388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0800000">
            <a:off x="5957115" y="1534088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78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convex, non-convex,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dáng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24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855540" y="3034241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4032" y="5384718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34028" y="384754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67626" y="352872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37736" y="326584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43965" y="381002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97645" y="5486445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645" y="5486445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3794" y="3115149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94" y="3115149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1549281" y="366353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944608" y="355154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449337" y="39334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48085" y="479188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303544" y="419201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618195" y="44009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717196" y="340241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91426" y="31734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281595" y="351359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746090" y="40732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3848567" y="2984500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47059" y="5334977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4675951" y="452932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014349" y="372282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113104" y="423741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385888" y="449180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590672" y="5412320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72" y="5412320"/>
                <a:ext cx="434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318792" y="3020880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792" y="3020880"/>
                <a:ext cx="44031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4079012" y="4979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-701061" y="3780518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449486" y="517242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007930" y="49076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494808" y="49859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650395" y="48616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236527" y="50109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59119" y="408419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286704" y="377209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087948" y="337825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27573" y="46333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0800000">
            <a:off x="4228344" y="1503577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6745327" y="3025308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743819" y="5375785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008687" y="415534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057413" y="351978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227523" y="325691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733752" y="380109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487432" y="5477512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432" y="5477512"/>
                <a:ext cx="43499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193836" y="3019313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836" y="3019313"/>
                <a:ext cx="44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7439068" y="365460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979221" y="377537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339124" y="39245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537872" y="478294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181139" y="458541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507982" y="439204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606983" y="339348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781213" y="31645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71382" y="350466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635877" y="40643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/>
          <p:cNvSpPr/>
          <p:nvPr/>
        </p:nvSpPr>
        <p:spPr>
          <a:xfrm>
            <a:off x="5180474" y="3812298"/>
            <a:ext cx="3212967" cy="3136624"/>
          </a:xfrm>
          <a:prstGeom prst="arc">
            <a:avLst>
              <a:gd name="adj1" fmla="val 16200000"/>
              <a:gd name="adj2" fmla="val 17829720"/>
            </a:avLst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/>
          <p:cNvSpPr/>
          <p:nvPr/>
        </p:nvSpPr>
        <p:spPr>
          <a:xfrm rot="10197969">
            <a:off x="7476199" y="2314846"/>
            <a:ext cx="3212967" cy="3136624"/>
          </a:xfrm>
          <a:prstGeom prst="arc">
            <a:avLst>
              <a:gd name="adj1" fmla="val 19514106"/>
              <a:gd name="adj2" fmla="val 330256"/>
            </a:avLst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/>
          <p:cNvSpPr/>
          <p:nvPr/>
        </p:nvSpPr>
        <p:spPr>
          <a:xfrm rot="18549032">
            <a:off x="6352185" y="5093408"/>
            <a:ext cx="3212967" cy="3136624"/>
          </a:xfrm>
          <a:prstGeom prst="arc">
            <a:avLst>
              <a:gd name="adj1" fmla="val 19367367"/>
              <a:gd name="adj2" fmla="val 21525499"/>
            </a:avLst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4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</a:t>
            </a:r>
            <a:br>
              <a:rPr lang="en-US" dirty="0"/>
            </a:br>
            <a:r>
              <a:rPr lang="en-US" dirty="0"/>
              <a:t>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Weighted Sum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ε</a:t>
            </a:r>
            <a:r>
              <a:rPr lang="en-US" dirty="0"/>
              <a:t>-Constraint?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25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344770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</a:t>
            </a:r>
            <a:br>
              <a:rPr lang="en-US" dirty="0"/>
            </a:br>
            <a:r>
              <a:rPr lang="en-US" dirty="0"/>
              <a:t>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26</a:t>
            </a:fld>
            <a:endParaRPr lang="en-GB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5DE0A-C081-4D56-9732-4377A9DF7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55000"/>
            <a:ext cx="3791712" cy="45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01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in Multi-Objective 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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35263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Domination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6508" cy="4114800"/>
          </a:xfrm>
        </p:spPr>
        <p:txBody>
          <a:bodyPr/>
          <a:lstStyle/>
          <a:p>
            <a:r>
              <a:rPr lang="en-US" dirty="0"/>
              <a:t>Domination count: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(solution),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(dominated)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28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06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Domination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6508" cy="4114800"/>
          </a:xfrm>
        </p:spPr>
        <p:txBody>
          <a:bodyPr/>
          <a:lstStyle/>
          <a:p>
            <a:r>
              <a:rPr lang="en-US" dirty="0"/>
              <a:t>Domination count: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(solution),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(dominated)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29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4743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Multi-Objective Optimization: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r>
                  <a:rPr lang="en-US" dirty="0"/>
                  <a:t> </a:t>
                </a:r>
                <a:r>
                  <a:rPr lang="en-US" dirty="0" err="1"/>
                  <a:t>hoá</a:t>
                </a:r>
                <a:r>
                  <a:rPr lang="en-US" dirty="0"/>
                  <a:t> </a:t>
                </a:r>
                <a:r>
                  <a:rPr lang="en-US" dirty="0" err="1"/>
                  <a:t>đa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thực</a:t>
                </a:r>
                <a:r>
                  <a:rPr lang="en-US" dirty="0"/>
                  <a:t> </a:t>
                </a:r>
                <a:r>
                  <a:rPr lang="en-US" dirty="0" err="1"/>
                  <a:t>tế</a:t>
                </a:r>
                <a:r>
                  <a:rPr lang="en-US" dirty="0"/>
                  <a:t>, ta hay </a:t>
                </a:r>
                <a:r>
                  <a:rPr lang="en-US" dirty="0" err="1"/>
                  <a:t>gặp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vấn</a:t>
                </a:r>
                <a:r>
                  <a:rPr lang="en-US" dirty="0"/>
                  <a:t> </a:t>
                </a:r>
                <a:r>
                  <a:rPr lang="en-US" dirty="0" err="1"/>
                  <a:t>đề</a:t>
                </a:r>
                <a:r>
                  <a:rPr lang="en-US" dirty="0"/>
                  <a:t> </a:t>
                </a:r>
                <a:r>
                  <a:rPr lang="en-US" dirty="0" err="1"/>
                  <a:t>đòi</a:t>
                </a:r>
                <a:r>
                  <a:rPr lang="en-US" dirty="0"/>
                  <a:t> </a:t>
                </a:r>
                <a:r>
                  <a:rPr lang="en-US" dirty="0" err="1"/>
                  <a:t>hỏi</a:t>
                </a:r>
                <a:r>
                  <a:rPr lang="en-US" dirty="0"/>
                  <a:t> </a:t>
                </a:r>
                <a:r>
                  <a:rPr lang="en-US" dirty="0" err="1"/>
                  <a:t>nhiều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vi-V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vi-V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r>
                  <a:rPr lang="en-US" dirty="0"/>
                  <a:t> </a:t>
                </a:r>
                <a:r>
                  <a:rPr lang="en-US" dirty="0" err="1"/>
                  <a:t>hoá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lúc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 </a:t>
                </a:r>
                <a:r>
                  <a:rPr lang="en-US" dirty="0" err="1"/>
                  <a:t>này</a:t>
                </a:r>
                <a:r>
                  <a:rPr lang="en-US" dirty="0"/>
                  <a:t>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 </a:t>
                </a:r>
                <a:r>
                  <a:rPr lang="en-US" dirty="0" err="1"/>
                  <a:t>nhau</a:t>
                </a:r>
                <a:r>
                  <a:rPr lang="en-US" dirty="0"/>
                  <a:t> (conflicting).</a:t>
                </a:r>
              </a:p>
              <a:p>
                <a:r>
                  <a:rPr lang="en-US" dirty="0" err="1"/>
                  <a:t>Ví</a:t>
                </a:r>
                <a:r>
                  <a:rPr lang="en-US" dirty="0"/>
                  <a:t> </a:t>
                </a:r>
                <a:r>
                  <a:rPr lang="en-US" dirty="0" err="1"/>
                  <a:t>dụ</a:t>
                </a:r>
                <a:r>
                  <a:rPr lang="en-US" dirty="0"/>
                  <a:t>: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013704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Domination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6508" cy="4114800"/>
          </a:xfrm>
        </p:spPr>
        <p:txBody>
          <a:bodyPr/>
          <a:lstStyle/>
          <a:p>
            <a:r>
              <a:rPr lang="en-US" dirty="0"/>
              <a:t>Domination count: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(solution),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(dominated)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30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04092" y="35579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29322" y="4127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53380" y="4732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303633" y="50408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68732" y="51966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27907" y="37092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53592" y="42326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4738" y="46020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48802" y="35078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06868" y="3829131"/>
            <a:ext cx="40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24297" y="43508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4117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650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0: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</a:t>
            </a:r>
            <a:r>
              <a:rPr lang="en-US" dirty="0" err="1"/>
              <a:t>là</a:t>
            </a:r>
            <a:r>
              <a:rPr lang="en-US" dirty="0"/>
              <a:t> 0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Nondomination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front</a:t>
            </a:r>
            <a:r>
              <a:rPr lang="en-US" dirty="0">
                <a:sym typeface="Wingdings"/>
              </a:rPr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31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</p:spTree>
    <p:extLst>
      <p:ext uri="{BB962C8B-B14F-4D97-AF65-F5344CB8AC3E}">
        <p14:creationId xmlns:p14="http://schemas.microsoft.com/office/powerpoint/2010/main" val="66267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32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</p:spTree>
    <p:extLst>
      <p:ext uri="{BB962C8B-B14F-4D97-AF65-F5344CB8AC3E}">
        <p14:creationId xmlns:p14="http://schemas.microsoft.com/office/powerpoint/2010/main" val="2078900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33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28069" y="35915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7302" y="42195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09929" y="47766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69277" y="4930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573" y="51578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Freeform 7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</p:spTree>
    <p:extLst>
      <p:ext uri="{BB962C8B-B14F-4D97-AF65-F5344CB8AC3E}">
        <p14:creationId xmlns:p14="http://schemas.microsoft.com/office/powerpoint/2010/main" val="169988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34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28069" y="35915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7302" y="42195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09929" y="47766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69277" y="4930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573" y="51578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Freeform 7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09929" y="36372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7876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60465" y="44495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Freeform 9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46854" y="4579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2</a:t>
            </a:r>
          </a:p>
        </p:txBody>
      </p:sp>
    </p:spTree>
    <p:extLst>
      <p:ext uri="{BB962C8B-B14F-4D97-AF65-F5344CB8AC3E}">
        <p14:creationId xmlns:p14="http://schemas.microsoft.com/office/powerpoint/2010/main" val="1296347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35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0" y="56082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36917" y="55292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04174" y="5325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069" y="507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14914" y="45544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8742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78287" y="35310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28069" y="35915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7302" y="42195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09929" y="47766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69277" y="4930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4573" y="51578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Freeform 7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09929" y="36372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7876" y="39954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60465" y="44495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Freeform 9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46854" y="4579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227508" y="4126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96029" y="37234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45568" y="33244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2" name="Freeform 31"/>
          <p:cNvSpPr/>
          <p:nvPr/>
        </p:nvSpPr>
        <p:spPr>
          <a:xfrm>
            <a:off x="4491318" y="3361765"/>
            <a:ext cx="1264023" cy="1157688"/>
          </a:xfrm>
          <a:custGeom>
            <a:avLst/>
            <a:gdLst>
              <a:gd name="connsiteX0" fmla="*/ 0 w 1264023"/>
              <a:gd name="connsiteY0" fmla="*/ 89647 h 1157688"/>
              <a:gd name="connsiteX1" fmla="*/ 17929 w 1264023"/>
              <a:gd name="connsiteY1" fmla="*/ 197223 h 1157688"/>
              <a:gd name="connsiteX2" fmla="*/ 26894 w 1264023"/>
              <a:gd name="connsiteY2" fmla="*/ 224117 h 1157688"/>
              <a:gd name="connsiteX3" fmla="*/ 62753 w 1264023"/>
              <a:gd name="connsiteY3" fmla="*/ 259976 h 1157688"/>
              <a:gd name="connsiteX4" fmla="*/ 80682 w 1264023"/>
              <a:gd name="connsiteY4" fmla="*/ 277906 h 1157688"/>
              <a:gd name="connsiteX5" fmla="*/ 107576 w 1264023"/>
              <a:gd name="connsiteY5" fmla="*/ 295835 h 1157688"/>
              <a:gd name="connsiteX6" fmla="*/ 143435 w 1264023"/>
              <a:gd name="connsiteY6" fmla="*/ 331694 h 1157688"/>
              <a:gd name="connsiteX7" fmla="*/ 161364 w 1264023"/>
              <a:gd name="connsiteY7" fmla="*/ 358588 h 1157688"/>
              <a:gd name="connsiteX8" fmla="*/ 188258 w 1264023"/>
              <a:gd name="connsiteY8" fmla="*/ 376517 h 1157688"/>
              <a:gd name="connsiteX9" fmla="*/ 224117 w 1264023"/>
              <a:gd name="connsiteY9" fmla="*/ 430306 h 1157688"/>
              <a:gd name="connsiteX10" fmla="*/ 242047 w 1264023"/>
              <a:gd name="connsiteY10" fmla="*/ 457200 h 1157688"/>
              <a:gd name="connsiteX11" fmla="*/ 268941 w 1264023"/>
              <a:gd name="connsiteY11" fmla="*/ 519953 h 1157688"/>
              <a:gd name="connsiteX12" fmla="*/ 277906 w 1264023"/>
              <a:gd name="connsiteY12" fmla="*/ 546847 h 1157688"/>
              <a:gd name="connsiteX13" fmla="*/ 313764 w 1264023"/>
              <a:gd name="connsiteY13" fmla="*/ 582706 h 1157688"/>
              <a:gd name="connsiteX14" fmla="*/ 349623 w 1264023"/>
              <a:gd name="connsiteY14" fmla="*/ 636494 h 1157688"/>
              <a:gd name="connsiteX15" fmla="*/ 430306 w 1264023"/>
              <a:gd name="connsiteY15" fmla="*/ 699247 h 1157688"/>
              <a:gd name="connsiteX16" fmla="*/ 466164 w 1264023"/>
              <a:gd name="connsiteY16" fmla="*/ 726141 h 1157688"/>
              <a:gd name="connsiteX17" fmla="*/ 502023 w 1264023"/>
              <a:gd name="connsiteY17" fmla="*/ 735106 h 1157688"/>
              <a:gd name="connsiteX18" fmla="*/ 546847 w 1264023"/>
              <a:gd name="connsiteY18" fmla="*/ 762000 h 1157688"/>
              <a:gd name="connsiteX19" fmla="*/ 573741 w 1264023"/>
              <a:gd name="connsiteY19" fmla="*/ 788894 h 1157688"/>
              <a:gd name="connsiteX20" fmla="*/ 618564 w 1264023"/>
              <a:gd name="connsiteY20" fmla="*/ 824753 h 1157688"/>
              <a:gd name="connsiteX21" fmla="*/ 627529 w 1264023"/>
              <a:gd name="connsiteY21" fmla="*/ 851647 h 1157688"/>
              <a:gd name="connsiteX22" fmla="*/ 645458 w 1264023"/>
              <a:gd name="connsiteY22" fmla="*/ 878541 h 1157688"/>
              <a:gd name="connsiteX23" fmla="*/ 681317 w 1264023"/>
              <a:gd name="connsiteY23" fmla="*/ 950259 h 1157688"/>
              <a:gd name="connsiteX24" fmla="*/ 690282 w 1264023"/>
              <a:gd name="connsiteY24" fmla="*/ 977153 h 1157688"/>
              <a:gd name="connsiteX25" fmla="*/ 744070 w 1264023"/>
              <a:gd name="connsiteY25" fmla="*/ 1013011 h 1157688"/>
              <a:gd name="connsiteX26" fmla="*/ 762000 w 1264023"/>
              <a:gd name="connsiteY26" fmla="*/ 1030941 h 1157688"/>
              <a:gd name="connsiteX27" fmla="*/ 788894 w 1264023"/>
              <a:gd name="connsiteY27" fmla="*/ 1039906 h 1157688"/>
              <a:gd name="connsiteX28" fmla="*/ 824753 w 1264023"/>
              <a:gd name="connsiteY28" fmla="*/ 1057835 h 1157688"/>
              <a:gd name="connsiteX29" fmla="*/ 878541 w 1264023"/>
              <a:gd name="connsiteY29" fmla="*/ 1075764 h 1157688"/>
              <a:gd name="connsiteX30" fmla="*/ 905435 w 1264023"/>
              <a:gd name="connsiteY30" fmla="*/ 1093694 h 1157688"/>
              <a:gd name="connsiteX31" fmla="*/ 932329 w 1264023"/>
              <a:gd name="connsiteY31" fmla="*/ 1102659 h 1157688"/>
              <a:gd name="connsiteX32" fmla="*/ 1021976 w 1264023"/>
              <a:gd name="connsiteY32" fmla="*/ 1120588 h 1157688"/>
              <a:gd name="connsiteX33" fmla="*/ 1048870 w 1264023"/>
              <a:gd name="connsiteY33" fmla="*/ 1129553 h 1157688"/>
              <a:gd name="connsiteX34" fmla="*/ 1165411 w 1264023"/>
              <a:gd name="connsiteY34" fmla="*/ 1147482 h 1157688"/>
              <a:gd name="connsiteX35" fmla="*/ 1228164 w 1264023"/>
              <a:gd name="connsiteY35" fmla="*/ 1147482 h 1157688"/>
              <a:gd name="connsiteX36" fmla="*/ 1264023 w 1264023"/>
              <a:gd name="connsiteY36" fmla="*/ 1093694 h 1157688"/>
              <a:gd name="connsiteX37" fmla="*/ 1264023 w 1264023"/>
              <a:gd name="connsiteY37" fmla="*/ 1039906 h 1157688"/>
              <a:gd name="connsiteX38" fmla="*/ 1255058 w 1264023"/>
              <a:gd name="connsiteY38" fmla="*/ 914400 h 1157688"/>
              <a:gd name="connsiteX39" fmla="*/ 1219200 w 1264023"/>
              <a:gd name="connsiteY39" fmla="*/ 815788 h 1157688"/>
              <a:gd name="connsiteX40" fmla="*/ 1210235 w 1264023"/>
              <a:gd name="connsiteY40" fmla="*/ 788894 h 1157688"/>
              <a:gd name="connsiteX41" fmla="*/ 1174376 w 1264023"/>
              <a:gd name="connsiteY41" fmla="*/ 744070 h 1157688"/>
              <a:gd name="connsiteX42" fmla="*/ 1165411 w 1264023"/>
              <a:gd name="connsiteY42" fmla="*/ 717176 h 1157688"/>
              <a:gd name="connsiteX43" fmla="*/ 1138517 w 1264023"/>
              <a:gd name="connsiteY43" fmla="*/ 681317 h 1157688"/>
              <a:gd name="connsiteX44" fmla="*/ 1102658 w 1264023"/>
              <a:gd name="connsiteY44" fmla="*/ 636494 h 1157688"/>
              <a:gd name="connsiteX45" fmla="*/ 1075764 w 1264023"/>
              <a:gd name="connsiteY45" fmla="*/ 573741 h 1157688"/>
              <a:gd name="connsiteX46" fmla="*/ 1021976 w 1264023"/>
              <a:gd name="connsiteY46" fmla="*/ 510988 h 1157688"/>
              <a:gd name="connsiteX47" fmla="*/ 977153 w 1264023"/>
              <a:gd name="connsiteY47" fmla="*/ 475129 h 1157688"/>
              <a:gd name="connsiteX48" fmla="*/ 905435 w 1264023"/>
              <a:gd name="connsiteY48" fmla="*/ 412376 h 1157688"/>
              <a:gd name="connsiteX49" fmla="*/ 860611 w 1264023"/>
              <a:gd name="connsiteY49" fmla="*/ 385482 h 1157688"/>
              <a:gd name="connsiteX50" fmla="*/ 833717 w 1264023"/>
              <a:gd name="connsiteY50" fmla="*/ 358588 h 1157688"/>
              <a:gd name="connsiteX51" fmla="*/ 806823 w 1264023"/>
              <a:gd name="connsiteY51" fmla="*/ 340659 h 1157688"/>
              <a:gd name="connsiteX52" fmla="*/ 770964 w 1264023"/>
              <a:gd name="connsiteY52" fmla="*/ 304800 h 1157688"/>
              <a:gd name="connsiteX53" fmla="*/ 717176 w 1264023"/>
              <a:gd name="connsiteY53" fmla="*/ 277906 h 1157688"/>
              <a:gd name="connsiteX54" fmla="*/ 654423 w 1264023"/>
              <a:gd name="connsiteY54" fmla="*/ 206188 h 1157688"/>
              <a:gd name="connsiteX55" fmla="*/ 600635 w 1264023"/>
              <a:gd name="connsiteY55" fmla="*/ 188259 h 1157688"/>
              <a:gd name="connsiteX56" fmla="*/ 591670 w 1264023"/>
              <a:gd name="connsiteY56" fmla="*/ 161364 h 1157688"/>
              <a:gd name="connsiteX57" fmla="*/ 546847 w 1264023"/>
              <a:gd name="connsiteY57" fmla="*/ 98611 h 1157688"/>
              <a:gd name="connsiteX58" fmla="*/ 502023 w 1264023"/>
              <a:gd name="connsiteY58" fmla="*/ 53788 h 1157688"/>
              <a:gd name="connsiteX59" fmla="*/ 421341 w 1264023"/>
              <a:gd name="connsiteY59" fmla="*/ 35859 h 1157688"/>
              <a:gd name="connsiteX60" fmla="*/ 385482 w 1264023"/>
              <a:gd name="connsiteY60" fmla="*/ 17929 h 1157688"/>
              <a:gd name="connsiteX61" fmla="*/ 322729 w 1264023"/>
              <a:gd name="connsiteY61" fmla="*/ 8964 h 1157688"/>
              <a:gd name="connsiteX62" fmla="*/ 286870 w 1264023"/>
              <a:gd name="connsiteY62" fmla="*/ 0 h 1157688"/>
              <a:gd name="connsiteX63" fmla="*/ 170329 w 1264023"/>
              <a:gd name="connsiteY63" fmla="*/ 8964 h 1157688"/>
              <a:gd name="connsiteX64" fmla="*/ 80682 w 1264023"/>
              <a:gd name="connsiteY64" fmla="*/ 26894 h 1157688"/>
              <a:gd name="connsiteX65" fmla="*/ 53788 w 1264023"/>
              <a:gd name="connsiteY65" fmla="*/ 35859 h 1157688"/>
              <a:gd name="connsiteX66" fmla="*/ 0 w 1264023"/>
              <a:gd name="connsiteY66" fmla="*/ 89647 h 115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64023" h="1157688">
                <a:moveTo>
                  <a:pt x="0" y="89647"/>
                </a:moveTo>
                <a:cubicBezTo>
                  <a:pt x="5061" y="125075"/>
                  <a:pt x="9188" y="162262"/>
                  <a:pt x="17929" y="197223"/>
                </a:cubicBezTo>
                <a:cubicBezTo>
                  <a:pt x="20221" y="206390"/>
                  <a:pt x="21401" y="216428"/>
                  <a:pt x="26894" y="224117"/>
                </a:cubicBezTo>
                <a:cubicBezTo>
                  <a:pt x="36719" y="237872"/>
                  <a:pt x="50800" y="248023"/>
                  <a:pt x="62753" y="259976"/>
                </a:cubicBezTo>
                <a:cubicBezTo>
                  <a:pt x="68729" y="265953"/>
                  <a:pt x="73649" y="273218"/>
                  <a:pt x="80682" y="277906"/>
                </a:cubicBezTo>
                <a:cubicBezTo>
                  <a:pt x="89647" y="283882"/>
                  <a:pt x="99396" y="288823"/>
                  <a:pt x="107576" y="295835"/>
                </a:cubicBezTo>
                <a:cubicBezTo>
                  <a:pt x="120411" y="306836"/>
                  <a:pt x="134058" y="317629"/>
                  <a:pt x="143435" y="331694"/>
                </a:cubicBezTo>
                <a:cubicBezTo>
                  <a:pt x="149411" y="340659"/>
                  <a:pt x="153746" y="350970"/>
                  <a:pt x="161364" y="358588"/>
                </a:cubicBezTo>
                <a:cubicBezTo>
                  <a:pt x="168982" y="366206"/>
                  <a:pt x="179293" y="370541"/>
                  <a:pt x="188258" y="376517"/>
                </a:cubicBezTo>
                <a:lnTo>
                  <a:pt x="224117" y="430306"/>
                </a:lnTo>
                <a:lnTo>
                  <a:pt x="242047" y="457200"/>
                </a:lnTo>
                <a:cubicBezTo>
                  <a:pt x="263066" y="520262"/>
                  <a:pt x="235712" y="442422"/>
                  <a:pt x="268941" y="519953"/>
                </a:cubicBezTo>
                <a:cubicBezTo>
                  <a:pt x="272663" y="528639"/>
                  <a:pt x="272414" y="539157"/>
                  <a:pt x="277906" y="546847"/>
                </a:cubicBezTo>
                <a:cubicBezTo>
                  <a:pt x="287731" y="560602"/>
                  <a:pt x="303204" y="569506"/>
                  <a:pt x="313764" y="582706"/>
                </a:cubicBezTo>
                <a:cubicBezTo>
                  <a:pt x="327225" y="599533"/>
                  <a:pt x="334386" y="621257"/>
                  <a:pt x="349623" y="636494"/>
                </a:cubicBezTo>
                <a:cubicBezTo>
                  <a:pt x="404375" y="691246"/>
                  <a:pt x="344516" y="634903"/>
                  <a:pt x="430306" y="699247"/>
                </a:cubicBezTo>
                <a:cubicBezTo>
                  <a:pt x="442259" y="708212"/>
                  <a:pt x="452800" y="719459"/>
                  <a:pt x="466164" y="726141"/>
                </a:cubicBezTo>
                <a:cubicBezTo>
                  <a:pt x="477184" y="731651"/>
                  <a:pt x="490070" y="732118"/>
                  <a:pt x="502023" y="735106"/>
                </a:cubicBezTo>
                <a:cubicBezTo>
                  <a:pt x="557867" y="790947"/>
                  <a:pt x="477017" y="715446"/>
                  <a:pt x="546847" y="762000"/>
                </a:cubicBezTo>
                <a:cubicBezTo>
                  <a:pt x="557396" y="769033"/>
                  <a:pt x="564001" y="780778"/>
                  <a:pt x="573741" y="788894"/>
                </a:cubicBezTo>
                <a:cubicBezTo>
                  <a:pt x="641583" y="845428"/>
                  <a:pt x="566411" y="772597"/>
                  <a:pt x="618564" y="824753"/>
                </a:cubicBezTo>
                <a:cubicBezTo>
                  <a:pt x="621552" y="833718"/>
                  <a:pt x="623303" y="843195"/>
                  <a:pt x="627529" y="851647"/>
                </a:cubicBezTo>
                <a:cubicBezTo>
                  <a:pt x="632347" y="861284"/>
                  <a:pt x="641082" y="868695"/>
                  <a:pt x="645458" y="878541"/>
                </a:cubicBezTo>
                <a:cubicBezTo>
                  <a:pt x="678422" y="952709"/>
                  <a:pt x="644497" y="913437"/>
                  <a:pt x="681317" y="950259"/>
                </a:cubicBezTo>
                <a:cubicBezTo>
                  <a:pt x="684305" y="959224"/>
                  <a:pt x="683600" y="970471"/>
                  <a:pt x="690282" y="977153"/>
                </a:cubicBezTo>
                <a:cubicBezTo>
                  <a:pt x="705519" y="992390"/>
                  <a:pt x="728833" y="997774"/>
                  <a:pt x="744070" y="1013011"/>
                </a:cubicBezTo>
                <a:cubicBezTo>
                  <a:pt x="750047" y="1018988"/>
                  <a:pt x="754752" y="1026592"/>
                  <a:pt x="762000" y="1030941"/>
                </a:cubicBezTo>
                <a:cubicBezTo>
                  <a:pt x="770103" y="1035803"/>
                  <a:pt x="780208" y="1036184"/>
                  <a:pt x="788894" y="1039906"/>
                </a:cubicBezTo>
                <a:cubicBezTo>
                  <a:pt x="801177" y="1045170"/>
                  <a:pt x="812345" y="1052872"/>
                  <a:pt x="824753" y="1057835"/>
                </a:cubicBezTo>
                <a:cubicBezTo>
                  <a:pt x="842300" y="1064854"/>
                  <a:pt x="878541" y="1075764"/>
                  <a:pt x="878541" y="1075764"/>
                </a:cubicBezTo>
                <a:cubicBezTo>
                  <a:pt x="887506" y="1081741"/>
                  <a:pt x="895798" y="1088875"/>
                  <a:pt x="905435" y="1093694"/>
                </a:cubicBezTo>
                <a:cubicBezTo>
                  <a:pt x="913887" y="1097920"/>
                  <a:pt x="923121" y="1100534"/>
                  <a:pt x="932329" y="1102659"/>
                </a:cubicBezTo>
                <a:cubicBezTo>
                  <a:pt x="962023" y="1109511"/>
                  <a:pt x="993066" y="1110951"/>
                  <a:pt x="1021976" y="1120588"/>
                </a:cubicBezTo>
                <a:cubicBezTo>
                  <a:pt x="1030941" y="1123576"/>
                  <a:pt x="1039703" y="1127261"/>
                  <a:pt x="1048870" y="1129553"/>
                </a:cubicBezTo>
                <a:cubicBezTo>
                  <a:pt x="1089930" y="1139818"/>
                  <a:pt x="1121878" y="1142040"/>
                  <a:pt x="1165411" y="1147482"/>
                </a:cubicBezTo>
                <a:cubicBezTo>
                  <a:pt x="1186132" y="1154389"/>
                  <a:pt x="1206427" y="1166502"/>
                  <a:pt x="1228164" y="1147482"/>
                </a:cubicBezTo>
                <a:cubicBezTo>
                  <a:pt x="1244381" y="1133292"/>
                  <a:pt x="1264023" y="1093694"/>
                  <a:pt x="1264023" y="1093694"/>
                </a:cubicBezTo>
                <a:cubicBezTo>
                  <a:pt x="1240116" y="1021977"/>
                  <a:pt x="1264023" y="1111623"/>
                  <a:pt x="1264023" y="1039906"/>
                </a:cubicBezTo>
                <a:cubicBezTo>
                  <a:pt x="1264023" y="997964"/>
                  <a:pt x="1260725" y="955957"/>
                  <a:pt x="1255058" y="914400"/>
                </a:cubicBezTo>
                <a:cubicBezTo>
                  <a:pt x="1240580" y="808225"/>
                  <a:pt x="1248146" y="873681"/>
                  <a:pt x="1219200" y="815788"/>
                </a:cubicBezTo>
                <a:cubicBezTo>
                  <a:pt x="1214974" y="807336"/>
                  <a:pt x="1215097" y="796997"/>
                  <a:pt x="1210235" y="788894"/>
                </a:cubicBezTo>
                <a:cubicBezTo>
                  <a:pt x="1160202" y="705504"/>
                  <a:pt x="1228208" y="851729"/>
                  <a:pt x="1174376" y="744070"/>
                </a:cubicBezTo>
                <a:cubicBezTo>
                  <a:pt x="1170150" y="735618"/>
                  <a:pt x="1170099" y="725381"/>
                  <a:pt x="1165411" y="717176"/>
                </a:cubicBezTo>
                <a:cubicBezTo>
                  <a:pt x="1157998" y="704203"/>
                  <a:pt x="1147201" y="693475"/>
                  <a:pt x="1138517" y="681317"/>
                </a:cubicBezTo>
                <a:cubicBezTo>
                  <a:pt x="1110246" y="641737"/>
                  <a:pt x="1132642" y="666476"/>
                  <a:pt x="1102658" y="636494"/>
                </a:cubicBezTo>
                <a:cubicBezTo>
                  <a:pt x="1094689" y="612585"/>
                  <a:pt x="1090537" y="595900"/>
                  <a:pt x="1075764" y="573741"/>
                </a:cubicBezTo>
                <a:cubicBezTo>
                  <a:pt x="1004535" y="466896"/>
                  <a:pt x="1066728" y="566928"/>
                  <a:pt x="1021976" y="510988"/>
                </a:cubicBezTo>
                <a:cubicBezTo>
                  <a:pt x="992485" y="474124"/>
                  <a:pt x="1019812" y="489349"/>
                  <a:pt x="977153" y="475129"/>
                </a:cubicBezTo>
                <a:cubicBezTo>
                  <a:pt x="944696" y="442672"/>
                  <a:pt x="942472" y="437067"/>
                  <a:pt x="905435" y="412376"/>
                </a:cubicBezTo>
                <a:cubicBezTo>
                  <a:pt x="890937" y="402711"/>
                  <a:pt x="874551" y="395937"/>
                  <a:pt x="860611" y="385482"/>
                </a:cubicBezTo>
                <a:cubicBezTo>
                  <a:pt x="850469" y="377875"/>
                  <a:pt x="843457" y="366704"/>
                  <a:pt x="833717" y="358588"/>
                </a:cubicBezTo>
                <a:cubicBezTo>
                  <a:pt x="825440" y="351691"/>
                  <a:pt x="815003" y="347671"/>
                  <a:pt x="806823" y="340659"/>
                </a:cubicBezTo>
                <a:cubicBezTo>
                  <a:pt x="793988" y="329658"/>
                  <a:pt x="787001" y="310146"/>
                  <a:pt x="770964" y="304800"/>
                </a:cubicBezTo>
                <a:cubicBezTo>
                  <a:pt x="733849" y="292428"/>
                  <a:pt x="751933" y="301077"/>
                  <a:pt x="717176" y="277906"/>
                </a:cubicBezTo>
                <a:cubicBezTo>
                  <a:pt x="702806" y="256349"/>
                  <a:pt x="676901" y="213681"/>
                  <a:pt x="654423" y="206188"/>
                </a:cubicBezTo>
                <a:lnTo>
                  <a:pt x="600635" y="188259"/>
                </a:lnTo>
                <a:cubicBezTo>
                  <a:pt x="597647" y="179294"/>
                  <a:pt x="595896" y="169816"/>
                  <a:pt x="591670" y="161364"/>
                </a:cubicBezTo>
                <a:cubicBezTo>
                  <a:pt x="586161" y="150347"/>
                  <a:pt x="551488" y="103832"/>
                  <a:pt x="546847" y="98611"/>
                </a:cubicBezTo>
                <a:cubicBezTo>
                  <a:pt x="532809" y="82818"/>
                  <a:pt x="522743" y="57932"/>
                  <a:pt x="502023" y="53788"/>
                </a:cubicBezTo>
                <a:cubicBezTo>
                  <a:pt x="445118" y="42407"/>
                  <a:pt x="471982" y="48518"/>
                  <a:pt x="421341" y="35859"/>
                </a:cubicBezTo>
                <a:cubicBezTo>
                  <a:pt x="409388" y="29882"/>
                  <a:pt x="398375" y="21445"/>
                  <a:pt x="385482" y="17929"/>
                </a:cubicBezTo>
                <a:cubicBezTo>
                  <a:pt x="365097" y="12369"/>
                  <a:pt x="343518" y="12744"/>
                  <a:pt x="322729" y="8964"/>
                </a:cubicBezTo>
                <a:cubicBezTo>
                  <a:pt x="310607" y="6760"/>
                  <a:pt x="298823" y="2988"/>
                  <a:pt x="286870" y="0"/>
                </a:cubicBezTo>
                <a:cubicBezTo>
                  <a:pt x="248023" y="2988"/>
                  <a:pt x="209077" y="4885"/>
                  <a:pt x="170329" y="8964"/>
                </a:cubicBezTo>
                <a:cubicBezTo>
                  <a:pt x="142447" y="11899"/>
                  <a:pt x="108377" y="18981"/>
                  <a:pt x="80682" y="26894"/>
                </a:cubicBezTo>
                <a:cubicBezTo>
                  <a:pt x="71596" y="29490"/>
                  <a:pt x="62753" y="32871"/>
                  <a:pt x="53788" y="35859"/>
                </a:cubicBezTo>
                <a:lnTo>
                  <a:pt x="0" y="89647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87747" y="415873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3</a:t>
            </a:r>
          </a:p>
        </p:txBody>
      </p:sp>
    </p:spTree>
    <p:extLst>
      <p:ext uri="{BB962C8B-B14F-4D97-AF65-F5344CB8AC3E}">
        <p14:creationId xmlns:p14="http://schemas.microsoft.com/office/powerpoint/2010/main" val="1190784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920318" cy="4114800"/>
          </a:xfrm>
          <a:noFill/>
        </p:spPr>
        <p:txBody>
          <a:bodyPr/>
          <a:lstStyle/>
          <a:p>
            <a:r>
              <a:rPr lang="en-US" dirty="0" err="1"/>
              <a:t>Nondomination</a:t>
            </a:r>
            <a:r>
              <a:rPr lang="en-US" dirty="0"/>
              <a:t> rank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&gt;0):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domination count 0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rank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36</a:t>
            </a:fld>
            <a:endParaRPr lang="en-GB" altLang="x-none"/>
          </a:p>
        </p:txBody>
      </p:sp>
      <p:cxnSp>
        <p:nvCxnSpPr>
          <p:cNvPr id="7" name="Straight Connector 6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  <p:sp>
        <p:nvSpPr>
          <p:cNvPr id="10" name="Freeform 9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46854" y="4579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2</a:t>
            </a:r>
          </a:p>
        </p:txBody>
      </p:sp>
      <p:sp>
        <p:nvSpPr>
          <p:cNvPr id="32" name="Freeform 31"/>
          <p:cNvSpPr/>
          <p:nvPr/>
        </p:nvSpPr>
        <p:spPr>
          <a:xfrm>
            <a:off x="4491318" y="3361765"/>
            <a:ext cx="1264023" cy="1157688"/>
          </a:xfrm>
          <a:custGeom>
            <a:avLst/>
            <a:gdLst>
              <a:gd name="connsiteX0" fmla="*/ 0 w 1264023"/>
              <a:gd name="connsiteY0" fmla="*/ 89647 h 1157688"/>
              <a:gd name="connsiteX1" fmla="*/ 17929 w 1264023"/>
              <a:gd name="connsiteY1" fmla="*/ 197223 h 1157688"/>
              <a:gd name="connsiteX2" fmla="*/ 26894 w 1264023"/>
              <a:gd name="connsiteY2" fmla="*/ 224117 h 1157688"/>
              <a:gd name="connsiteX3" fmla="*/ 62753 w 1264023"/>
              <a:gd name="connsiteY3" fmla="*/ 259976 h 1157688"/>
              <a:gd name="connsiteX4" fmla="*/ 80682 w 1264023"/>
              <a:gd name="connsiteY4" fmla="*/ 277906 h 1157688"/>
              <a:gd name="connsiteX5" fmla="*/ 107576 w 1264023"/>
              <a:gd name="connsiteY5" fmla="*/ 295835 h 1157688"/>
              <a:gd name="connsiteX6" fmla="*/ 143435 w 1264023"/>
              <a:gd name="connsiteY6" fmla="*/ 331694 h 1157688"/>
              <a:gd name="connsiteX7" fmla="*/ 161364 w 1264023"/>
              <a:gd name="connsiteY7" fmla="*/ 358588 h 1157688"/>
              <a:gd name="connsiteX8" fmla="*/ 188258 w 1264023"/>
              <a:gd name="connsiteY8" fmla="*/ 376517 h 1157688"/>
              <a:gd name="connsiteX9" fmla="*/ 224117 w 1264023"/>
              <a:gd name="connsiteY9" fmla="*/ 430306 h 1157688"/>
              <a:gd name="connsiteX10" fmla="*/ 242047 w 1264023"/>
              <a:gd name="connsiteY10" fmla="*/ 457200 h 1157688"/>
              <a:gd name="connsiteX11" fmla="*/ 268941 w 1264023"/>
              <a:gd name="connsiteY11" fmla="*/ 519953 h 1157688"/>
              <a:gd name="connsiteX12" fmla="*/ 277906 w 1264023"/>
              <a:gd name="connsiteY12" fmla="*/ 546847 h 1157688"/>
              <a:gd name="connsiteX13" fmla="*/ 313764 w 1264023"/>
              <a:gd name="connsiteY13" fmla="*/ 582706 h 1157688"/>
              <a:gd name="connsiteX14" fmla="*/ 349623 w 1264023"/>
              <a:gd name="connsiteY14" fmla="*/ 636494 h 1157688"/>
              <a:gd name="connsiteX15" fmla="*/ 430306 w 1264023"/>
              <a:gd name="connsiteY15" fmla="*/ 699247 h 1157688"/>
              <a:gd name="connsiteX16" fmla="*/ 466164 w 1264023"/>
              <a:gd name="connsiteY16" fmla="*/ 726141 h 1157688"/>
              <a:gd name="connsiteX17" fmla="*/ 502023 w 1264023"/>
              <a:gd name="connsiteY17" fmla="*/ 735106 h 1157688"/>
              <a:gd name="connsiteX18" fmla="*/ 546847 w 1264023"/>
              <a:gd name="connsiteY18" fmla="*/ 762000 h 1157688"/>
              <a:gd name="connsiteX19" fmla="*/ 573741 w 1264023"/>
              <a:gd name="connsiteY19" fmla="*/ 788894 h 1157688"/>
              <a:gd name="connsiteX20" fmla="*/ 618564 w 1264023"/>
              <a:gd name="connsiteY20" fmla="*/ 824753 h 1157688"/>
              <a:gd name="connsiteX21" fmla="*/ 627529 w 1264023"/>
              <a:gd name="connsiteY21" fmla="*/ 851647 h 1157688"/>
              <a:gd name="connsiteX22" fmla="*/ 645458 w 1264023"/>
              <a:gd name="connsiteY22" fmla="*/ 878541 h 1157688"/>
              <a:gd name="connsiteX23" fmla="*/ 681317 w 1264023"/>
              <a:gd name="connsiteY23" fmla="*/ 950259 h 1157688"/>
              <a:gd name="connsiteX24" fmla="*/ 690282 w 1264023"/>
              <a:gd name="connsiteY24" fmla="*/ 977153 h 1157688"/>
              <a:gd name="connsiteX25" fmla="*/ 744070 w 1264023"/>
              <a:gd name="connsiteY25" fmla="*/ 1013011 h 1157688"/>
              <a:gd name="connsiteX26" fmla="*/ 762000 w 1264023"/>
              <a:gd name="connsiteY26" fmla="*/ 1030941 h 1157688"/>
              <a:gd name="connsiteX27" fmla="*/ 788894 w 1264023"/>
              <a:gd name="connsiteY27" fmla="*/ 1039906 h 1157688"/>
              <a:gd name="connsiteX28" fmla="*/ 824753 w 1264023"/>
              <a:gd name="connsiteY28" fmla="*/ 1057835 h 1157688"/>
              <a:gd name="connsiteX29" fmla="*/ 878541 w 1264023"/>
              <a:gd name="connsiteY29" fmla="*/ 1075764 h 1157688"/>
              <a:gd name="connsiteX30" fmla="*/ 905435 w 1264023"/>
              <a:gd name="connsiteY30" fmla="*/ 1093694 h 1157688"/>
              <a:gd name="connsiteX31" fmla="*/ 932329 w 1264023"/>
              <a:gd name="connsiteY31" fmla="*/ 1102659 h 1157688"/>
              <a:gd name="connsiteX32" fmla="*/ 1021976 w 1264023"/>
              <a:gd name="connsiteY32" fmla="*/ 1120588 h 1157688"/>
              <a:gd name="connsiteX33" fmla="*/ 1048870 w 1264023"/>
              <a:gd name="connsiteY33" fmla="*/ 1129553 h 1157688"/>
              <a:gd name="connsiteX34" fmla="*/ 1165411 w 1264023"/>
              <a:gd name="connsiteY34" fmla="*/ 1147482 h 1157688"/>
              <a:gd name="connsiteX35" fmla="*/ 1228164 w 1264023"/>
              <a:gd name="connsiteY35" fmla="*/ 1147482 h 1157688"/>
              <a:gd name="connsiteX36" fmla="*/ 1264023 w 1264023"/>
              <a:gd name="connsiteY36" fmla="*/ 1093694 h 1157688"/>
              <a:gd name="connsiteX37" fmla="*/ 1264023 w 1264023"/>
              <a:gd name="connsiteY37" fmla="*/ 1039906 h 1157688"/>
              <a:gd name="connsiteX38" fmla="*/ 1255058 w 1264023"/>
              <a:gd name="connsiteY38" fmla="*/ 914400 h 1157688"/>
              <a:gd name="connsiteX39" fmla="*/ 1219200 w 1264023"/>
              <a:gd name="connsiteY39" fmla="*/ 815788 h 1157688"/>
              <a:gd name="connsiteX40" fmla="*/ 1210235 w 1264023"/>
              <a:gd name="connsiteY40" fmla="*/ 788894 h 1157688"/>
              <a:gd name="connsiteX41" fmla="*/ 1174376 w 1264023"/>
              <a:gd name="connsiteY41" fmla="*/ 744070 h 1157688"/>
              <a:gd name="connsiteX42" fmla="*/ 1165411 w 1264023"/>
              <a:gd name="connsiteY42" fmla="*/ 717176 h 1157688"/>
              <a:gd name="connsiteX43" fmla="*/ 1138517 w 1264023"/>
              <a:gd name="connsiteY43" fmla="*/ 681317 h 1157688"/>
              <a:gd name="connsiteX44" fmla="*/ 1102658 w 1264023"/>
              <a:gd name="connsiteY44" fmla="*/ 636494 h 1157688"/>
              <a:gd name="connsiteX45" fmla="*/ 1075764 w 1264023"/>
              <a:gd name="connsiteY45" fmla="*/ 573741 h 1157688"/>
              <a:gd name="connsiteX46" fmla="*/ 1021976 w 1264023"/>
              <a:gd name="connsiteY46" fmla="*/ 510988 h 1157688"/>
              <a:gd name="connsiteX47" fmla="*/ 977153 w 1264023"/>
              <a:gd name="connsiteY47" fmla="*/ 475129 h 1157688"/>
              <a:gd name="connsiteX48" fmla="*/ 905435 w 1264023"/>
              <a:gd name="connsiteY48" fmla="*/ 412376 h 1157688"/>
              <a:gd name="connsiteX49" fmla="*/ 860611 w 1264023"/>
              <a:gd name="connsiteY49" fmla="*/ 385482 h 1157688"/>
              <a:gd name="connsiteX50" fmla="*/ 833717 w 1264023"/>
              <a:gd name="connsiteY50" fmla="*/ 358588 h 1157688"/>
              <a:gd name="connsiteX51" fmla="*/ 806823 w 1264023"/>
              <a:gd name="connsiteY51" fmla="*/ 340659 h 1157688"/>
              <a:gd name="connsiteX52" fmla="*/ 770964 w 1264023"/>
              <a:gd name="connsiteY52" fmla="*/ 304800 h 1157688"/>
              <a:gd name="connsiteX53" fmla="*/ 717176 w 1264023"/>
              <a:gd name="connsiteY53" fmla="*/ 277906 h 1157688"/>
              <a:gd name="connsiteX54" fmla="*/ 654423 w 1264023"/>
              <a:gd name="connsiteY54" fmla="*/ 206188 h 1157688"/>
              <a:gd name="connsiteX55" fmla="*/ 600635 w 1264023"/>
              <a:gd name="connsiteY55" fmla="*/ 188259 h 1157688"/>
              <a:gd name="connsiteX56" fmla="*/ 591670 w 1264023"/>
              <a:gd name="connsiteY56" fmla="*/ 161364 h 1157688"/>
              <a:gd name="connsiteX57" fmla="*/ 546847 w 1264023"/>
              <a:gd name="connsiteY57" fmla="*/ 98611 h 1157688"/>
              <a:gd name="connsiteX58" fmla="*/ 502023 w 1264023"/>
              <a:gd name="connsiteY58" fmla="*/ 53788 h 1157688"/>
              <a:gd name="connsiteX59" fmla="*/ 421341 w 1264023"/>
              <a:gd name="connsiteY59" fmla="*/ 35859 h 1157688"/>
              <a:gd name="connsiteX60" fmla="*/ 385482 w 1264023"/>
              <a:gd name="connsiteY60" fmla="*/ 17929 h 1157688"/>
              <a:gd name="connsiteX61" fmla="*/ 322729 w 1264023"/>
              <a:gd name="connsiteY61" fmla="*/ 8964 h 1157688"/>
              <a:gd name="connsiteX62" fmla="*/ 286870 w 1264023"/>
              <a:gd name="connsiteY62" fmla="*/ 0 h 1157688"/>
              <a:gd name="connsiteX63" fmla="*/ 170329 w 1264023"/>
              <a:gd name="connsiteY63" fmla="*/ 8964 h 1157688"/>
              <a:gd name="connsiteX64" fmla="*/ 80682 w 1264023"/>
              <a:gd name="connsiteY64" fmla="*/ 26894 h 1157688"/>
              <a:gd name="connsiteX65" fmla="*/ 53788 w 1264023"/>
              <a:gd name="connsiteY65" fmla="*/ 35859 h 1157688"/>
              <a:gd name="connsiteX66" fmla="*/ 0 w 1264023"/>
              <a:gd name="connsiteY66" fmla="*/ 89647 h 115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64023" h="1157688">
                <a:moveTo>
                  <a:pt x="0" y="89647"/>
                </a:moveTo>
                <a:cubicBezTo>
                  <a:pt x="5061" y="125075"/>
                  <a:pt x="9188" y="162262"/>
                  <a:pt x="17929" y="197223"/>
                </a:cubicBezTo>
                <a:cubicBezTo>
                  <a:pt x="20221" y="206390"/>
                  <a:pt x="21401" y="216428"/>
                  <a:pt x="26894" y="224117"/>
                </a:cubicBezTo>
                <a:cubicBezTo>
                  <a:pt x="36719" y="237872"/>
                  <a:pt x="50800" y="248023"/>
                  <a:pt x="62753" y="259976"/>
                </a:cubicBezTo>
                <a:cubicBezTo>
                  <a:pt x="68729" y="265953"/>
                  <a:pt x="73649" y="273218"/>
                  <a:pt x="80682" y="277906"/>
                </a:cubicBezTo>
                <a:cubicBezTo>
                  <a:pt x="89647" y="283882"/>
                  <a:pt x="99396" y="288823"/>
                  <a:pt x="107576" y="295835"/>
                </a:cubicBezTo>
                <a:cubicBezTo>
                  <a:pt x="120411" y="306836"/>
                  <a:pt x="134058" y="317629"/>
                  <a:pt x="143435" y="331694"/>
                </a:cubicBezTo>
                <a:cubicBezTo>
                  <a:pt x="149411" y="340659"/>
                  <a:pt x="153746" y="350970"/>
                  <a:pt x="161364" y="358588"/>
                </a:cubicBezTo>
                <a:cubicBezTo>
                  <a:pt x="168982" y="366206"/>
                  <a:pt x="179293" y="370541"/>
                  <a:pt x="188258" y="376517"/>
                </a:cubicBezTo>
                <a:lnTo>
                  <a:pt x="224117" y="430306"/>
                </a:lnTo>
                <a:lnTo>
                  <a:pt x="242047" y="457200"/>
                </a:lnTo>
                <a:cubicBezTo>
                  <a:pt x="263066" y="520262"/>
                  <a:pt x="235712" y="442422"/>
                  <a:pt x="268941" y="519953"/>
                </a:cubicBezTo>
                <a:cubicBezTo>
                  <a:pt x="272663" y="528639"/>
                  <a:pt x="272414" y="539157"/>
                  <a:pt x="277906" y="546847"/>
                </a:cubicBezTo>
                <a:cubicBezTo>
                  <a:pt x="287731" y="560602"/>
                  <a:pt x="303204" y="569506"/>
                  <a:pt x="313764" y="582706"/>
                </a:cubicBezTo>
                <a:cubicBezTo>
                  <a:pt x="327225" y="599533"/>
                  <a:pt x="334386" y="621257"/>
                  <a:pt x="349623" y="636494"/>
                </a:cubicBezTo>
                <a:cubicBezTo>
                  <a:pt x="404375" y="691246"/>
                  <a:pt x="344516" y="634903"/>
                  <a:pt x="430306" y="699247"/>
                </a:cubicBezTo>
                <a:cubicBezTo>
                  <a:pt x="442259" y="708212"/>
                  <a:pt x="452800" y="719459"/>
                  <a:pt x="466164" y="726141"/>
                </a:cubicBezTo>
                <a:cubicBezTo>
                  <a:pt x="477184" y="731651"/>
                  <a:pt x="490070" y="732118"/>
                  <a:pt x="502023" y="735106"/>
                </a:cubicBezTo>
                <a:cubicBezTo>
                  <a:pt x="557867" y="790947"/>
                  <a:pt x="477017" y="715446"/>
                  <a:pt x="546847" y="762000"/>
                </a:cubicBezTo>
                <a:cubicBezTo>
                  <a:pt x="557396" y="769033"/>
                  <a:pt x="564001" y="780778"/>
                  <a:pt x="573741" y="788894"/>
                </a:cubicBezTo>
                <a:cubicBezTo>
                  <a:pt x="641583" y="845428"/>
                  <a:pt x="566411" y="772597"/>
                  <a:pt x="618564" y="824753"/>
                </a:cubicBezTo>
                <a:cubicBezTo>
                  <a:pt x="621552" y="833718"/>
                  <a:pt x="623303" y="843195"/>
                  <a:pt x="627529" y="851647"/>
                </a:cubicBezTo>
                <a:cubicBezTo>
                  <a:pt x="632347" y="861284"/>
                  <a:pt x="641082" y="868695"/>
                  <a:pt x="645458" y="878541"/>
                </a:cubicBezTo>
                <a:cubicBezTo>
                  <a:pt x="678422" y="952709"/>
                  <a:pt x="644497" y="913437"/>
                  <a:pt x="681317" y="950259"/>
                </a:cubicBezTo>
                <a:cubicBezTo>
                  <a:pt x="684305" y="959224"/>
                  <a:pt x="683600" y="970471"/>
                  <a:pt x="690282" y="977153"/>
                </a:cubicBezTo>
                <a:cubicBezTo>
                  <a:pt x="705519" y="992390"/>
                  <a:pt x="728833" y="997774"/>
                  <a:pt x="744070" y="1013011"/>
                </a:cubicBezTo>
                <a:cubicBezTo>
                  <a:pt x="750047" y="1018988"/>
                  <a:pt x="754752" y="1026592"/>
                  <a:pt x="762000" y="1030941"/>
                </a:cubicBezTo>
                <a:cubicBezTo>
                  <a:pt x="770103" y="1035803"/>
                  <a:pt x="780208" y="1036184"/>
                  <a:pt x="788894" y="1039906"/>
                </a:cubicBezTo>
                <a:cubicBezTo>
                  <a:pt x="801177" y="1045170"/>
                  <a:pt x="812345" y="1052872"/>
                  <a:pt x="824753" y="1057835"/>
                </a:cubicBezTo>
                <a:cubicBezTo>
                  <a:pt x="842300" y="1064854"/>
                  <a:pt x="878541" y="1075764"/>
                  <a:pt x="878541" y="1075764"/>
                </a:cubicBezTo>
                <a:cubicBezTo>
                  <a:pt x="887506" y="1081741"/>
                  <a:pt x="895798" y="1088875"/>
                  <a:pt x="905435" y="1093694"/>
                </a:cubicBezTo>
                <a:cubicBezTo>
                  <a:pt x="913887" y="1097920"/>
                  <a:pt x="923121" y="1100534"/>
                  <a:pt x="932329" y="1102659"/>
                </a:cubicBezTo>
                <a:cubicBezTo>
                  <a:pt x="962023" y="1109511"/>
                  <a:pt x="993066" y="1110951"/>
                  <a:pt x="1021976" y="1120588"/>
                </a:cubicBezTo>
                <a:cubicBezTo>
                  <a:pt x="1030941" y="1123576"/>
                  <a:pt x="1039703" y="1127261"/>
                  <a:pt x="1048870" y="1129553"/>
                </a:cubicBezTo>
                <a:cubicBezTo>
                  <a:pt x="1089930" y="1139818"/>
                  <a:pt x="1121878" y="1142040"/>
                  <a:pt x="1165411" y="1147482"/>
                </a:cubicBezTo>
                <a:cubicBezTo>
                  <a:pt x="1186132" y="1154389"/>
                  <a:pt x="1206427" y="1166502"/>
                  <a:pt x="1228164" y="1147482"/>
                </a:cubicBezTo>
                <a:cubicBezTo>
                  <a:pt x="1244381" y="1133292"/>
                  <a:pt x="1264023" y="1093694"/>
                  <a:pt x="1264023" y="1093694"/>
                </a:cubicBezTo>
                <a:cubicBezTo>
                  <a:pt x="1240116" y="1021977"/>
                  <a:pt x="1264023" y="1111623"/>
                  <a:pt x="1264023" y="1039906"/>
                </a:cubicBezTo>
                <a:cubicBezTo>
                  <a:pt x="1264023" y="997964"/>
                  <a:pt x="1260725" y="955957"/>
                  <a:pt x="1255058" y="914400"/>
                </a:cubicBezTo>
                <a:cubicBezTo>
                  <a:pt x="1240580" y="808225"/>
                  <a:pt x="1248146" y="873681"/>
                  <a:pt x="1219200" y="815788"/>
                </a:cubicBezTo>
                <a:cubicBezTo>
                  <a:pt x="1214974" y="807336"/>
                  <a:pt x="1215097" y="796997"/>
                  <a:pt x="1210235" y="788894"/>
                </a:cubicBezTo>
                <a:cubicBezTo>
                  <a:pt x="1160202" y="705504"/>
                  <a:pt x="1228208" y="851729"/>
                  <a:pt x="1174376" y="744070"/>
                </a:cubicBezTo>
                <a:cubicBezTo>
                  <a:pt x="1170150" y="735618"/>
                  <a:pt x="1170099" y="725381"/>
                  <a:pt x="1165411" y="717176"/>
                </a:cubicBezTo>
                <a:cubicBezTo>
                  <a:pt x="1157998" y="704203"/>
                  <a:pt x="1147201" y="693475"/>
                  <a:pt x="1138517" y="681317"/>
                </a:cubicBezTo>
                <a:cubicBezTo>
                  <a:pt x="1110246" y="641737"/>
                  <a:pt x="1132642" y="666476"/>
                  <a:pt x="1102658" y="636494"/>
                </a:cubicBezTo>
                <a:cubicBezTo>
                  <a:pt x="1094689" y="612585"/>
                  <a:pt x="1090537" y="595900"/>
                  <a:pt x="1075764" y="573741"/>
                </a:cubicBezTo>
                <a:cubicBezTo>
                  <a:pt x="1004535" y="466896"/>
                  <a:pt x="1066728" y="566928"/>
                  <a:pt x="1021976" y="510988"/>
                </a:cubicBezTo>
                <a:cubicBezTo>
                  <a:pt x="992485" y="474124"/>
                  <a:pt x="1019812" y="489349"/>
                  <a:pt x="977153" y="475129"/>
                </a:cubicBezTo>
                <a:cubicBezTo>
                  <a:pt x="944696" y="442672"/>
                  <a:pt x="942472" y="437067"/>
                  <a:pt x="905435" y="412376"/>
                </a:cubicBezTo>
                <a:cubicBezTo>
                  <a:pt x="890937" y="402711"/>
                  <a:pt x="874551" y="395937"/>
                  <a:pt x="860611" y="385482"/>
                </a:cubicBezTo>
                <a:cubicBezTo>
                  <a:pt x="850469" y="377875"/>
                  <a:pt x="843457" y="366704"/>
                  <a:pt x="833717" y="358588"/>
                </a:cubicBezTo>
                <a:cubicBezTo>
                  <a:pt x="825440" y="351691"/>
                  <a:pt x="815003" y="347671"/>
                  <a:pt x="806823" y="340659"/>
                </a:cubicBezTo>
                <a:cubicBezTo>
                  <a:pt x="793988" y="329658"/>
                  <a:pt x="787001" y="310146"/>
                  <a:pt x="770964" y="304800"/>
                </a:cubicBezTo>
                <a:cubicBezTo>
                  <a:pt x="733849" y="292428"/>
                  <a:pt x="751933" y="301077"/>
                  <a:pt x="717176" y="277906"/>
                </a:cubicBezTo>
                <a:cubicBezTo>
                  <a:pt x="702806" y="256349"/>
                  <a:pt x="676901" y="213681"/>
                  <a:pt x="654423" y="206188"/>
                </a:cubicBezTo>
                <a:lnTo>
                  <a:pt x="600635" y="188259"/>
                </a:lnTo>
                <a:cubicBezTo>
                  <a:pt x="597647" y="179294"/>
                  <a:pt x="595896" y="169816"/>
                  <a:pt x="591670" y="161364"/>
                </a:cubicBezTo>
                <a:cubicBezTo>
                  <a:pt x="586161" y="150347"/>
                  <a:pt x="551488" y="103832"/>
                  <a:pt x="546847" y="98611"/>
                </a:cubicBezTo>
                <a:cubicBezTo>
                  <a:pt x="532809" y="82818"/>
                  <a:pt x="522743" y="57932"/>
                  <a:pt x="502023" y="53788"/>
                </a:cubicBezTo>
                <a:cubicBezTo>
                  <a:pt x="445118" y="42407"/>
                  <a:pt x="471982" y="48518"/>
                  <a:pt x="421341" y="35859"/>
                </a:cubicBezTo>
                <a:cubicBezTo>
                  <a:pt x="409388" y="29882"/>
                  <a:pt x="398375" y="21445"/>
                  <a:pt x="385482" y="17929"/>
                </a:cubicBezTo>
                <a:cubicBezTo>
                  <a:pt x="365097" y="12369"/>
                  <a:pt x="343518" y="12744"/>
                  <a:pt x="322729" y="8964"/>
                </a:cubicBezTo>
                <a:cubicBezTo>
                  <a:pt x="310607" y="6760"/>
                  <a:pt x="298823" y="2988"/>
                  <a:pt x="286870" y="0"/>
                </a:cubicBezTo>
                <a:cubicBezTo>
                  <a:pt x="248023" y="2988"/>
                  <a:pt x="209077" y="4885"/>
                  <a:pt x="170329" y="8964"/>
                </a:cubicBezTo>
                <a:cubicBezTo>
                  <a:pt x="142447" y="11899"/>
                  <a:pt x="108377" y="18981"/>
                  <a:pt x="80682" y="26894"/>
                </a:cubicBezTo>
                <a:cubicBezTo>
                  <a:pt x="71596" y="29490"/>
                  <a:pt x="62753" y="32871"/>
                  <a:pt x="53788" y="35859"/>
                </a:cubicBezTo>
                <a:lnTo>
                  <a:pt x="0" y="89647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87747" y="415873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3</a:t>
            </a:r>
          </a:p>
        </p:txBody>
      </p:sp>
    </p:spTree>
    <p:extLst>
      <p:ext uri="{BB962C8B-B14F-4D97-AF65-F5344CB8AC3E}">
        <p14:creationId xmlns:p14="http://schemas.microsoft.com/office/powerpoint/2010/main" val="2055126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Crowding distance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crowding distance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1" i="1" smtClean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</a:t>
                </a:r>
                <a14:m>
                  <m:oMath xmlns:m="http://schemas.openxmlformats.org/officeDocument/2006/math">
                    <m:r>
                      <a:rPr lang="vi-VN" b="0" i="0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nằm</a:t>
                </a:r>
                <a:r>
                  <a:rPr lang="en-US" dirty="0"/>
                  <a:t> </a:t>
                </a:r>
                <a:r>
                  <a:rPr lang="en-US" dirty="0" err="1"/>
                  <a:t>ở</a:t>
                </a:r>
                <a:r>
                  <a:rPr lang="en-US" dirty="0"/>
                  <a:t> </a:t>
                </a:r>
                <a:r>
                  <a:rPr lang="en-US" dirty="0" err="1"/>
                  <a:t>khu</a:t>
                </a:r>
                <a:r>
                  <a:rPr lang="en-US" dirty="0"/>
                  <a:t> </a:t>
                </a:r>
                <a:r>
                  <a:rPr lang="en-US" dirty="0" err="1"/>
                  <a:t>vực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mật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thấp</a:t>
                </a:r>
                <a:r>
                  <a:rPr lang="en-US" dirty="0"/>
                  <a:t> </a:t>
                </a:r>
                <a:r>
                  <a:rPr lang="en-US" dirty="0" err="1"/>
                  <a:t>hơn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1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Crowding distance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dựa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:r>
                  <a:rPr lang="en-US" dirty="0" err="1"/>
                  <a:t>thuộc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nondomination</a:t>
                </a:r>
                <a:r>
                  <a:rPr lang="en-US" dirty="0"/>
                  <a:t> rank.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59932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Tính</a:t>
            </a:r>
            <a:r>
              <a:rPr lang="en-US" dirty="0"/>
              <a:t> crowding distance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38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146127" y="3514092"/>
            <a:ext cx="2438885" cy="2035061"/>
          </a:xfrm>
          <a:custGeom>
            <a:avLst/>
            <a:gdLst>
              <a:gd name="connsiteX0" fmla="*/ 90132 w 2438885"/>
              <a:gd name="connsiteY0" fmla="*/ 9037 h 2035061"/>
              <a:gd name="connsiteX1" fmla="*/ 125991 w 2438885"/>
              <a:gd name="connsiteY1" fmla="*/ 73 h 2035061"/>
              <a:gd name="connsiteX2" fmla="*/ 260461 w 2438885"/>
              <a:gd name="connsiteY2" fmla="*/ 18002 h 2035061"/>
              <a:gd name="connsiteX3" fmla="*/ 278391 w 2438885"/>
              <a:gd name="connsiteY3" fmla="*/ 35932 h 2035061"/>
              <a:gd name="connsiteX4" fmla="*/ 314249 w 2438885"/>
              <a:gd name="connsiteY4" fmla="*/ 89720 h 2035061"/>
              <a:gd name="connsiteX5" fmla="*/ 350108 w 2438885"/>
              <a:gd name="connsiteY5" fmla="*/ 125579 h 2035061"/>
              <a:gd name="connsiteX6" fmla="*/ 368038 w 2438885"/>
              <a:gd name="connsiteY6" fmla="*/ 179367 h 2035061"/>
              <a:gd name="connsiteX7" fmla="*/ 377002 w 2438885"/>
              <a:gd name="connsiteY7" fmla="*/ 206261 h 2035061"/>
              <a:gd name="connsiteX8" fmla="*/ 403897 w 2438885"/>
              <a:gd name="connsiteY8" fmla="*/ 295908 h 2035061"/>
              <a:gd name="connsiteX9" fmla="*/ 412861 w 2438885"/>
              <a:gd name="connsiteY9" fmla="*/ 322802 h 2035061"/>
              <a:gd name="connsiteX10" fmla="*/ 430791 w 2438885"/>
              <a:gd name="connsiteY10" fmla="*/ 340732 h 2035061"/>
              <a:gd name="connsiteX11" fmla="*/ 475614 w 2438885"/>
              <a:gd name="connsiteY11" fmla="*/ 412449 h 2035061"/>
              <a:gd name="connsiteX12" fmla="*/ 493544 w 2438885"/>
              <a:gd name="connsiteY12" fmla="*/ 439343 h 2035061"/>
              <a:gd name="connsiteX13" fmla="*/ 511473 w 2438885"/>
              <a:gd name="connsiteY13" fmla="*/ 457273 h 2035061"/>
              <a:gd name="connsiteX14" fmla="*/ 547332 w 2438885"/>
              <a:gd name="connsiteY14" fmla="*/ 502096 h 2035061"/>
              <a:gd name="connsiteX15" fmla="*/ 556297 w 2438885"/>
              <a:gd name="connsiteY15" fmla="*/ 528990 h 2035061"/>
              <a:gd name="connsiteX16" fmla="*/ 574226 w 2438885"/>
              <a:gd name="connsiteY16" fmla="*/ 555884 h 2035061"/>
              <a:gd name="connsiteX17" fmla="*/ 592155 w 2438885"/>
              <a:gd name="connsiteY17" fmla="*/ 609673 h 2035061"/>
              <a:gd name="connsiteX18" fmla="*/ 628014 w 2438885"/>
              <a:gd name="connsiteY18" fmla="*/ 645532 h 2035061"/>
              <a:gd name="connsiteX19" fmla="*/ 645944 w 2438885"/>
              <a:gd name="connsiteY19" fmla="*/ 663461 h 2035061"/>
              <a:gd name="connsiteX20" fmla="*/ 672838 w 2438885"/>
              <a:gd name="connsiteY20" fmla="*/ 681390 h 2035061"/>
              <a:gd name="connsiteX21" fmla="*/ 690767 w 2438885"/>
              <a:gd name="connsiteY21" fmla="*/ 735179 h 2035061"/>
              <a:gd name="connsiteX22" fmla="*/ 699732 w 2438885"/>
              <a:gd name="connsiteY22" fmla="*/ 762073 h 2035061"/>
              <a:gd name="connsiteX23" fmla="*/ 708697 w 2438885"/>
              <a:gd name="connsiteY23" fmla="*/ 788967 h 2035061"/>
              <a:gd name="connsiteX24" fmla="*/ 717661 w 2438885"/>
              <a:gd name="connsiteY24" fmla="*/ 824826 h 2035061"/>
              <a:gd name="connsiteX25" fmla="*/ 744555 w 2438885"/>
              <a:gd name="connsiteY25" fmla="*/ 941367 h 2035061"/>
              <a:gd name="connsiteX26" fmla="*/ 762485 w 2438885"/>
              <a:gd name="connsiteY26" fmla="*/ 995155 h 2035061"/>
              <a:gd name="connsiteX27" fmla="*/ 771449 w 2438885"/>
              <a:gd name="connsiteY27" fmla="*/ 1022049 h 2035061"/>
              <a:gd name="connsiteX28" fmla="*/ 789379 w 2438885"/>
              <a:gd name="connsiteY28" fmla="*/ 1039979 h 2035061"/>
              <a:gd name="connsiteX29" fmla="*/ 825238 w 2438885"/>
              <a:gd name="connsiteY29" fmla="*/ 1093767 h 2035061"/>
              <a:gd name="connsiteX30" fmla="*/ 852132 w 2438885"/>
              <a:gd name="connsiteY30" fmla="*/ 1111696 h 2035061"/>
              <a:gd name="connsiteX31" fmla="*/ 879026 w 2438885"/>
              <a:gd name="connsiteY31" fmla="*/ 1138590 h 2035061"/>
              <a:gd name="connsiteX32" fmla="*/ 932814 w 2438885"/>
              <a:gd name="connsiteY32" fmla="*/ 1165484 h 2035061"/>
              <a:gd name="connsiteX33" fmla="*/ 995567 w 2438885"/>
              <a:gd name="connsiteY33" fmla="*/ 1192379 h 2035061"/>
              <a:gd name="connsiteX34" fmla="*/ 1013497 w 2438885"/>
              <a:gd name="connsiteY34" fmla="*/ 1210308 h 2035061"/>
              <a:gd name="connsiteX35" fmla="*/ 1049355 w 2438885"/>
              <a:gd name="connsiteY35" fmla="*/ 1219273 h 2035061"/>
              <a:gd name="connsiteX36" fmla="*/ 1103144 w 2438885"/>
              <a:gd name="connsiteY36" fmla="*/ 1237202 h 2035061"/>
              <a:gd name="connsiteX37" fmla="*/ 1130038 w 2438885"/>
              <a:gd name="connsiteY37" fmla="*/ 1246167 h 2035061"/>
              <a:gd name="connsiteX38" fmla="*/ 1192791 w 2438885"/>
              <a:gd name="connsiteY38" fmla="*/ 1282026 h 2035061"/>
              <a:gd name="connsiteX39" fmla="*/ 1255544 w 2438885"/>
              <a:gd name="connsiteY39" fmla="*/ 1326849 h 2035061"/>
              <a:gd name="connsiteX40" fmla="*/ 1282438 w 2438885"/>
              <a:gd name="connsiteY40" fmla="*/ 1335814 h 2035061"/>
              <a:gd name="connsiteX41" fmla="*/ 1345191 w 2438885"/>
              <a:gd name="connsiteY41" fmla="*/ 1362708 h 2035061"/>
              <a:gd name="connsiteX42" fmla="*/ 1434838 w 2438885"/>
              <a:gd name="connsiteY42" fmla="*/ 1425461 h 2035061"/>
              <a:gd name="connsiteX43" fmla="*/ 1470697 w 2438885"/>
              <a:gd name="connsiteY43" fmla="*/ 1443390 h 2035061"/>
              <a:gd name="connsiteX44" fmla="*/ 1506555 w 2438885"/>
              <a:gd name="connsiteY44" fmla="*/ 1452355 h 2035061"/>
              <a:gd name="connsiteX45" fmla="*/ 1569308 w 2438885"/>
              <a:gd name="connsiteY45" fmla="*/ 1479249 h 2035061"/>
              <a:gd name="connsiteX46" fmla="*/ 1614132 w 2438885"/>
              <a:gd name="connsiteY46" fmla="*/ 1470284 h 2035061"/>
              <a:gd name="connsiteX47" fmla="*/ 1685849 w 2438885"/>
              <a:gd name="connsiteY47" fmla="*/ 1479249 h 2035061"/>
              <a:gd name="connsiteX48" fmla="*/ 1712744 w 2438885"/>
              <a:gd name="connsiteY48" fmla="*/ 1497179 h 2035061"/>
              <a:gd name="connsiteX49" fmla="*/ 1766532 w 2438885"/>
              <a:gd name="connsiteY49" fmla="*/ 1506143 h 2035061"/>
              <a:gd name="connsiteX50" fmla="*/ 1811355 w 2438885"/>
              <a:gd name="connsiteY50" fmla="*/ 1515108 h 2035061"/>
              <a:gd name="connsiteX51" fmla="*/ 1990649 w 2438885"/>
              <a:gd name="connsiteY51" fmla="*/ 1524073 h 2035061"/>
              <a:gd name="connsiteX52" fmla="*/ 2089261 w 2438885"/>
              <a:gd name="connsiteY52" fmla="*/ 1533037 h 2035061"/>
              <a:gd name="connsiteX53" fmla="*/ 2178908 w 2438885"/>
              <a:gd name="connsiteY53" fmla="*/ 1550967 h 2035061"/>
              <a:gd name="connsiteX54" fmla="*/ 2205802 w 2438885"/>
              <a:gd name="connsiteY54" fmla="*/ 1559932 h 2035061"/>
              <a:gd name="connsiteX55" fmla="*/ 2259591 w 2438885"/>
              <a:gd name="connsiteY55" fmla="*/ 1586826 h 2035061"/>
              <a:gd name="connsiteX56" fmla="*/ 2340273 w 2438885"/>
              <a:gd name="connsiteY56" fmla="*/ 1631649 h 2035061"/>
              <a:gd name="connsiteX57" fmla="*/ 2367167 w 2438885"/>
              <a:gd name="connsiteY57" fmla="*/ 1640614 h 2035061"/>
              <a:gd name="connsiteX58" fmla="*/ 2385097 w 2438885"/>
              <a:gd name="connsiteY58" fmla="*/ 1658543 h 2035061"/>
              <a:gd name="connsiteX59" fmla="*/ 2438885 w 2438885"/>
              <a:gd name="connsiteY59" fmla="*/ 1676473 h 2035061"/>
              <a:gd name="connsiteX60" fmla="*/ 2420955 w 2438885"/>
              <a:gd name="connsiteY60" fmla="*/ 1784049 h 2035061"/>
              <a:gd name="connsiteX61" fmla="*/ 2411991 w 2438885"/>
              <a:gd name="connsiteY61" fmla="*/ 1810943 h 2035061"/>
              <a:gd name="connsiteX62" fmla="*/ 2394061 w 2438885"/>
              <a:gd name="connsiteY62" fmla="*/ 1837837 h 2035061"/>
              <a:gd name="connsiteX63" fmla="*/ 2367167 w 2438885"/>
              <a:gd name="connsiteY63" fmla="*/ 1882661 h 2035061"/>
              <a:gd name="connsiteX64" fmla="*/ 2358202 w 2438885"/>
              <a:gd name="connsiteY64" fmla="*/ 1909555 h 2035061"/>
              <a:gd name="connsiteX65" fmla="*/ 2322344 w 2438885"/>
              <a:gd name="connsiteY65" fmla="*/ 1954379 h 2035061"/>
              <a:gd name="connsiteX66" fmla="*/ 2295449 w 2438885"/>
              <a:gd name="connsiteY66" fmla="*/ 1963343 h 2035061"/>
              <a:gd name="connsiteX67" fmla="*/ 2277520 w 2438885"/>
              <a:gd name="connsiteY67" fmla="*/ 1990237 h 2035061"/>
              <a:gd name="connsiteX68" fmla="*/ 2232697 w 2438885"/>
              <a:gd name="connsiteY68" fmla="*/ 2008167 h 2035061"/>
              <a:gd name="connsiteX69" fmla="*/ 2160979 w 2438885"/>
              <a:gd name="connsiteY69" fmla="*/ 2026096 h 2035061"/>
              <a:gd name="connsiteX70" fmla="*/ 2134085 w 2438885"/>
              <a:gd name="connsiteY70" fmla="*/ 2035061 h 2035061"/>
              <a:gd name="connsiteX71" fmla="*/ 2080297 w 2438885"/>
              <a:gd name="connsiteY71" fmla="*/ 2026096 h 2035061"/>
              <a:gd name="connsiteX72" fmla="*/ 1972720 w 2438885"/>
              <a:gd name="connsiteY72" fmla="*/ 1999202 h 2035061"/>
              <a:gd name="connsiteX73" fmla="*/ 1927897 w 2438885"/>
              <a:gd name="connsiteY73" fmla="*/ 1963343 h 2035061"/>
              <a:gd name="connsiteX74" fmla="*/ 1901002 w 2438885"/>
              <a:gd name="connsiteY74" fmla="*/ 1954379 h 2035061"/>
              <a:gd name="connsiteX75" fmla="*/ 1838249 w 2438885"/>
              <a:gd name="connsiteY75" fmla="*/ 1963343 h 2035061"/>
              <a:gd name="connsiteX76" fmla="*/ 1775497 w 2438885"/>
              <a:gd name="connsiteY76" fmla="*/ 1954379 h 2035061"/>
              <a:gd name="connsiteX77" fmla="*/ 1649991 w 2438885"/>
              <a:gd name="connsiteY77" fmla="*/ 1945414 h 2035061"/>
              <a:gd name="connsiteX78" fmla="*/ 1515520 w 2438885"/>
              <a:gd name="connsiteY78" fmla="*/ 1918520 h 2035061"/>
              <a:gd name="connsiteX79" fmla="*/ 1461732 w 2438885"/>
              <a:gd name="connsiteY79" fmla="*/ 1882661 h 2035061"/>
              <a:gd name="connsiteX80" fmla="*/ 1434838 w 2438885"/>
              <a:gd name="connsiteY80" fmla="*/ 1864732 h 2035061"/>
              <a:gd name="connsiteX81" fmla="*/ 1390014 w 2438885"/>
              <a:gd name="connsiteY81" fmla="*/ 1855767 h 2035061"/>
              <a:gd name="connsiteX82" fmla="*/ 1363120 w 2438885"/>
              <a:gd name="connsiteY82" fmla="*/ 1837837 h 2035061"/>
              <a:gd name="connsiteX83" fmla="*/ 1282438 w 2438885"/>
              <a:gd name="connsiteY83" fmla="*/ 1819908 h 2035061"/>
              <a:gd name="connsiteX84" fmla="*/ 1246579 w 2438885"/>
              <a:gd name="connsiteY84" fmla="*/ 1810943 h 2035061"/>
              <a:gd name="connsiteX85" fmla="*/ 1192791 w 2438885"/>
              <a:gd name="connsiteY85" fmla="*/ 1801979 h 2035061"/>
              <a:gd name="connsiteX86" fmla="*/ 1076249 w 2438885"/>
              <a:gd name="connsiteY86" fmla="*/ 1766120 h 2035061"/>
              <a:gd name="connsiteX87" fmla="*/ 968673 w 2438885"/>
              <a:gd name="connsiteY87" fmla="*/ 1730261 h 2035061"/>
              <a:gd name="connsiteX88" fmla="*/ 887991 w 2438885"/>
              <a:gd name="connsiteY88" fmla="*/ 1703367 h 2035061"/>
              <a:gd name="connsiteX89" fmla="*/ 861097 w 2438885"/>
              <a:gd name="connsiteY89" fmla="*/ 1694402 h 2035061"/>
              <a:gd name="connsiteX90" fmla="*/ 816273 w 2438885"/>
              <a:gd name="connsiteY90" fmla="*/ 1658543 h 2035061"/>
              <a:gd name="connsiteX91" fmla="*/ 789379 w 2438885"/>
              <a:gd name="connsiteY91" fmla="*/ 1649579 h 2035061"/>
              <a:gd name="connsiteX92" fmla="*/ 753520 w 2438885"/>
              <a:gd name="connsiteY92" fmla="*/ 1613720 h 2035061"/>
              <a:gd name="connsiteX93" fmla="*/ 744555 w 2438885"/>
              <a:gd name="connsiteY93" fmla="*/ 1586826 h 2035061"/>
              <a:gd name="connsiteX94" fmla="*/ 699732 w 2438885"/>
              <a:gd name="connsiteY94" fmla="*/ 1550967 h 2035061"/>
              <a:gd name="connsiteX95" fmla="*/ 663873 w 2438885"/>
              <a:gd name="connsiteY95" fmla="*/ 1506143 h 2035061"/>
              <a:gd name="connsiteX96" fmla="*/ 601120 w 2438885"/>
              <a:gd name="connsiteY96" fmla="*/ 1452355 h 2035061"/>
              <a:gd name="connsiteX97" fmla="*/ 583191 w 2438885"/>
              <a:gd name="connsiteY97" fmla="*/ 1425461 h 2035061"/>
              <a:gd name="connsiteX98" fmla="*/ 574226 w 2438885"/>
              <a:gd name="connsiteY98" fmla="*/ 1398567 h 2035061"/>
              <a:gd name="connsiteX99" fmla="*/ 556297 w 2438885"/>
              <a:gd name="connsiteY99" fmla="*/ 1380637 h 2035061"/>
              <a:gd name="connsiteX100" fmla="*/ 538367 w 2438885"/>
              <a:gd name="connsiteY100" fmla="*/ 1326849 h 2035061"/>
              <a:gd name="connsiteX101" fmla="*/ 529402 w 2438885"/>
              <a:gd name="connsiteY101" fmla="*/ 1282026 h 2035061"/>
              <a:gd name="connsiteX102" fmla="*/ 511473 w 2438885"/>
              <a:gd name="connsiteY102" fmla="*/ 1228237 h 2035061"/>
              <a:gd name="connsiteX103" fmla="*/ 466649 w 2438885"/>
              <a:gd name="connsiteY103" fmla="*/ 1183414 h 2035061"/>
              <a:gd name="connsiteX104" fmla="*/ 448720 w 2438885"/>
              <a:gd name="connsiteY104" fmla="*/ 1147555 h 2035061"/>
              <a:gd name="connsiteX105" fmla="*/ 439755 w 2438885"/>
              <a:gd name="connsiteY105" fmla="*/ 1120661 h 2035061"/>
              <a:gd name="connsiteX106" fmla="*/ 385967 w 2438885"/>
              <a:gd name="connsiteY106" fmla="*/ 1048943 h 2035061"/>
              <a:gd name="connsiteX107" fmla="*/ 359073 w 2438885"/>
              <a:gd name="connsiteY107" fmla="*/ 995155 h 2035061"/>
              <a:gd name="connsiteX108" fmla="*/ 341144 w 2438885"/>
              <a:gd name="connsiteY108" fmla="*/ 941367 h 2035061"/>
              <a:gd name="connsiteX109" fmla="*/ 323214 w 2438885"/>
              <a:gd name="connsiteY109" fmla="*/ 869649 h 2035061"/>
              <a:gd name="connsiteX110" fmla="*/ 287355 w 2438885"/>
              <a:gd name="connsiteY110" fmla="*/ 806896 h 2035061"/>
              <a:gd name="connsiteX111" fmla="*/ 269426 w 2438885"/>
              <a:gd name="connsiteY111" fmla="*/ 735179 h 2035061"/>
              <a:gd name="connsiteX112" fmla="*/ 251497 w 2438885"/>
              <a:gd name="connsiteY112" fmla="*/ 681390 h 2035061"/>
              <a:gd name="connsiteX113" fmla="*/ 233567 w 2438885"/>
              <a:gd name="connsiteY113" fmla="*/ 663461 h 2035061"/>
              <a:gd name="connsiteX114" fmla="*/ 206673 w 2438885"/>
              <a:gd name="connsiteY114" fmla="*/ 618637 h 2035061"/>
              <a:gd name="connsiteX115" fmla="*/ 197708 w 2438885"/>
              <a:gd name="connsiteY115" fmla="*/ 591743 h 2035061"/>
              <a:gd name="connsiteX116" fmla="*/ 143920 w 2438885"/>
              <a:gd name="connsiteY116" fmla="*/ 528990 h 2035061"/>
              <a:gd name="connsiteX117" fmla="*/ 108061 w 2438885"/>
              <a:gd name="connsiteY117" fmla="*/ 484167 h 2035061"/>
              <a:gd name="connsiteX118" fmla="*/ 81167 w 2438885"/>
              <a:gd name="connsiteY118" fmla="*/ 439343 h 2035061"/>
              <a:gd name="connsiteX119" fmla="*/ 72202 w 2438885"/>
              <a:gd name="connsiteY119" fmla="*/ 412449 h 2035061"/>
              <a:gd name="connsiteX120" fmla="*/ 36344 w 2438885"/>
              <a:gd name="connsiteY120" fmla="*/ 358661 h 2035061"/>
              <a:gd name="connsiteX121" fmla="*/ 18414 w 2438885"/>
              <a:gd name="connsiteY121" fmla="*/ 304873 h 2035061"/>
              <a:gd name="connsiteX122" fmla="*/ 9449 w 2438885"/>
              <a:gd name="connsiteY122" fmla="*/ 277979 h 2035061"/>
              <a:gd name="connsiteX123" fmla="*/ 9449 w 2438885"/>
              <a:gd name="connsiteY123" fmla="*/ 152473 h 2035061"/>
              <a:gd name="connsiteX124" fmla="*/ 27379 w 2438885"/>
              <a:gd name="connsiteY124" fmla="*/ 98684 h 2035061"/>
              <a:gd name="connsiteX125" fmla="*/ 36344 w 2438885"/>
              <a:gd name="connsiteY125" fmla="*/ 62826 h 2035061"/>
              <a:gd name="connsiteX126" fmla="*/ 90132 w 2438885"/>
              <a:gd name="connsiteY126" fmla="*/ 9037 h 20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438885" h="2035061">
                <a:moveTo>
                  <a:pt x="90132" y="9037"/>
                </a:moveTo>
                <a:cubicBezTo>
                  <a:pt x="105073" y="-1422"/>
                  <a:pt x="113670" y="73"/>
                  <a:pt x="125991" y="73"/>
                </a:cubicBezTo>
                <a:cubicBezTo>
                  <a:pt x="158914" y="73"/>
                  <a:pt x="224198" y="11958"/>
                  <a:pt x="260461" y="18002"/>
                </a:cubicBezTo>
                <a:cubicBezTo>
                  <a:pt x="266438" y="23979"/>
                  <a:pt x="273320" y="29170"/>
                  <a:pt x="278391" y="35932"/>
                </a:cubicBezTo>
                <a:cubicBezTo>
                  <a:pt x="291320" y="53171"/>
                  <a:pt x="299012" y="74483"/>
                  <a:pt x="314249" y="89720"/>
                </a:cubicBezTo>
                <a:lnTo>
                  <a:pt x="350108" y="125579"/>
                </a:lnTo>
                <a:lnTo>
                  <a:pt x="368038" y="179367"/>
                </a:lnTo>
                <a:cubicBezTo>
                  <a:pt x="371026" y="188332"/>
                  <a:pt x="374710" y="197094"/>
                  <a:pt x="377002" y="206261"/>
                </a:cubicBezTo>
                <a:cubicBezTo>
                  <a:pt x="390552" y="260461"/>
                  <a:pt x="382068" y="230422"/>
                  <a:pt x="403897" y="295908"/>
                </a:cubicBezTo>
                <a:cubicBezTo>
                  <a:pt x="406885" y="304873"/>
                  <a:pt x="406179" y="316120"/>
                  <a:pt x="412861" y="322802"/>
                </a:cubicBezTo>
                <a:cubicBezTo>
                  <a:pt x="418838" y="328779"/>
                  <a:pt x="425944" y="333808"/>
                  <a:pt x="430791" y="340732"/>
                </a:cubicBezTo>
                <a:cubicBezTo>
                  <a:pt x="446957" y="363827"/>
                  <a:pt x="460479" y="388666"/>
                  <a:pt x="475614" y="412449"/>
                </a:cubicBezTo>
                <a:cubicBezTo>
                  <a:pt x="481398" y="421539"/>
                  <a:pt x="485926" y="431724"/>
                  <a:pt x="493544" y="439343"/>
                </a:cubicBezTo>
                <a:lnTo>
                  <a:pt x="511473" y="457273"/>
                </a:lnTo>
                <a:cubicBezTo>
                  <a:pt x="534007" y="524872"/>
                  <a:pt x="500989" y="444169"/>
                  <a:pt x="547332" y="502096"/>
                </a:cubicBezTo>
                <a:cubicBezTo>
                  <a:pt x="553235" y="509475"/>
                  <a:pt x="552071" y="520538"/>
                  <a:pt x="556297" y="528990"/>
                </a:cubicBezTo>
                <a:cubicBezTo>
                  <a:pt x="561115" y="538627"/>
                  <a:pt x="569850" y="546038"/>
                  <a:pt x="574226" y="555884"/>
                </a:cubicBezTo>
                <a:cubicBezTo>
                  <a:pt x="581902" y="573155"/>
                  <a:pt x="578791" y="596309"/>
                  <a:pt x="592155" y="609673"/>
                </a:cubicBezTo>
                <a:lnTo>
                  <a:pt x="628014" y="645532"/>
                </a:lnTo>
                <a:cubicBezTo>
                  <a:pt x="633991" y="651508"/>
                  <a:pt x="638911" y="658773"/>
                  <a:pt x="645944" y="663461"/>
                </a:cubicBezTo>
                <a:lnTo>
                  <a:pt x="672838" y="681390"/>
                </a:lnTo>
                <a:lnTo>
                  <a:pt x="690767" y="735179"/>
                </a:lnTo>
                <a:lnTo>
                  <a:pt x="699732" y="762073"/>
                </a:lnTo>
                <a:cubicBezTo>
                  <a:pt x="702720" y="771038"/>
                  <a:pt x="706405" y="779799"/>
                  <a:pt x="708697" y="788967"/>
                </a:cubicBezTo>
                <a:cubicBezTo>
                  <a:pt x="711685" y="800920"/>
                  <a:pt x="714988" y="812799"/>
                  <a:pt x="717661" y="824826"/>
                </a:cubicBezTo>
                <a:cubicBezTo>
                  <a:pt x="727140" y="867481"/>
                  <a:pt x="729916" y="897450"/>
                  <a:pt x="744555" y="941367"/>
                </a:cubicBezTo>
                <a:lnTo>
                  <a:pt x="762485" y="995155"/>
                </a:lnTo>
                <a:cubicBezTo>
                  <a:pt x="765473" y="1004120"/>
                  <a:pt x="764767" y="1015367"/>
                  <a:pt x="771449" y="1022049"/>
                </a:cubicBezTo>
                <a:cubicBezTo>
                  <a:pt x="777426" y="1028026"/>
                  <a:pt x="784308" y="1033217"/>
                  <a:pt x="789379" y="1039979"/>
                </a:cubicBezTo>
                <a:cubicBezTo>
                  <a:pt x="802308" y="1057218"/>
                  <a:pt x="807309" y="1081814"/>
                  <a:pt x="825238" y="1093767"/>
                </a:cubicBezTo>
                <a:cubicBezTo>
                  <a:pt x="834203" y="1099743"/>
                  <a:pt x="843855" y="1104799"/>
                  <a:pt x="852132" y="1111696"/>
                </a:cubicBezTo>
                <a:cubicBezTo>
                  <a:pt x="861872" y="1119812"/>
                  <a:pt x="869287" y="1130474"/>
                  <a:pt x="879026" y="1138590"/>
                </a:cubicBezTo>
                <a:cubicBezTo>
                  <a:pt x="902199" y="1157901"/>
                  <a:pt x="905858" y="1156499"/>
                  <a:pt x="932814" y="1165484"/>
                </a:cubicBezTo>
                <a:cubicBezTo>
                  <a:pt x="1030691" y="1230738"/>
                  <a:pt x="879807" y="1134500"/>
                  <a:pt x="995567" y="1192379"/>
                </a:cubicBezTo>
                <a:cubicBezTo>
                  <a:pt x="1003127" y="1196159"/>
                  <a:pt x="1005937" y="1206528"/>
                  <a:pt x="1013497" y="1210308"/>
                </a:cubicBezTo>
                <a:cubicBezTo>
                  <a:pt x="1024517" y="1215818"/>
                  <a:pt x="1037554" y="1215733"/>
                  <a:pt x="1049355" y="1219273"/>
                </a:cubicBezTo>
                <a:cubicBezTo>
                  <a:pt x="1067457" y="1224704"/>
                  <a:pt x="1085214" y="1231226"/>
                  <a:pt x="1103144" y="1237202"/>
                </a:cubicBezTo>
                <a:lnTo>
                  <a:pt x="1130038" y="1246167"/>
                </a:lnTo>
                <a:cubicBezTo>
                  <a:pt x="1216745" y="1311196"/>
                  <a:pt x="1124345" y="1247803"/>
                  <a:pt x="1192791" y="1282026"/>
                </a:cubicBezTo>
                <a:cubicBezTo>
                  <a:pt x="1220543" y="1295902"/>
                  <a:pt x="1227116" y="1310604"/>
                  <a:pt x="1255544" y="1326849"/>
                </a:cubicBezTo>
                <a:cubicBezTo>
                  <a:pt x="1263749" y="1331537"/>
                  <a:pt x="1273752" y="1332092"/>
                  <a:pt x="1282438" y="1335814"/>
                </a:cubicBezTo>
                <a:cubicBezTo>
                  <a:pt x="1359982" y="1369047"/>
                  <a:pt x="1282120" y="1341683"/>
                  <a:pt x="1345191" y="1362708"/>
                </a:cubicBezTo>
                <a:cubicBezTo>
                  <a:pt x="1367680" y="1379575"/>
                  <a:pt x="1412762" y="1414423"/>
                  <a:pt x="1434838" y="1425461"/>
                </a:cubicBezTo>
                <a:cubicBezTo>
                  <a:pt x="1446791" y="1431437"/>
                  <a:pt x="1458184" y="1438698"/>
                  <a:pt x="1470697" y="1443390"/>
                </a:cubicBezTo>
                <a:cubicBezTo>
                  <a:pt x="1482233" y="1447716"/>
                  <a:pt x="1494602" y="1449367"/>
                  <a:pt x="1506555" y="1452355"/>
                </a:cubicBezTo>
                <a:cubicBezTo>
                  <a:pt x="1528513" y="1466994"/>
                  <a:pt x="1540364" y="1479249"/>
                  <a:pt x="1569308" y="1479249"/>
                </a:cubicBezTo>
                <a:cubicBezTo>
                  <a:pt x="1584545" y="1479249"/>
                  <a:pt x="1599191" y="1473272"/>
                  <a:pt x="1614132" y="1470284"/>
                </a:cubicBezTo>
                <a:cubicBezTo>
                  <a:pt x="1638038" y="1473272"/>
                  <a:pt x="1662606" y="1472910"/>
                  <a:pt x="1685849" y="1479249"/>
                </a:cubicBezTo>
                <a:cubicBezTo>
                  <a:pt x="1696244" y="1482084"/>
                  <a:pt x="1702522" y="1493772"/>
                  <a:pt x="1712744" y="1497179"/>
                </a:cubicBezTo>
                <a:cubicBezTo>
                  <a:pt x="1729988" y="1502927"/>
                  <a:pt x="1748649" y="1502892"/>
                  <a:pt x="1766532" y="1506143"/>
                </a:cubicBezTo>
                <a:cubicBezTo>
                  <a:pt x="1781523" y="1508869"/>
                  <a:pt x="1796167" y="1513893"/>
                  <a:pt x="1811355" y="1515108"/>
                </a:cubicBezTo>
                <a:cubicBezTo>
                  <a:pt x="1871004" y="1519880"/>
                  <a:pt x="1930934" y="1520220"/>
                  <a:pt x="1990649" y="1524073"/>
                </a:cubicBezTo>
                <a:cubicBezTo>
                  <a:pt x="2023587" y="1526198"/>
                  <a:pt x="2056390" y="1530049"/>
                  <a:pt x="2089261" y="1533037"/>
                </a:cubicBezTo>
                <a:cubicBezTo>
                  <a:pt x="2119143" y="1539014"/>
                  <a:pt x="2149998" y="1541330"/>
                  <a:pt x="2178908" y="1550967"/>
                </a:cubicBezTo>
                <a:cubicBezTo>
                  <a:pt x="2187873" y="1553955"/>
                  <a:pt x="2197350" y="1555706"/>
                  <a:pt x="2205802" y="1559932"/>
                </a:cubicBezTo>
                <a:cubicBezTo>
                  <a:pt x="2275316" y="1594688"/>
                  <a:pt x="2191993" y="1564292"/>
                  <a:pt x="2259591" y="1586826"/>
                </a:cubicBezTo>
                <a:cubicBezTo>
                  <a:pt x="2299849" y="1627084"/>
                  <a:pt x="2274457" y="1609710"/>
                  <a:pt x="2340273" y="1631649"/>
                </a:cubicBezTo>
                <a:lnTo>
                  <a:pt x="2367167" y="1640614"/>
                </a:lnTo>
                <a:cubicBezTo>
                  <a:pt x="2373144" y="1646590"/>
                  <a:pt x="2377537" y="1654763"/>
                  <a:pt x="2385097" y="1658543"/>
                </a:cubicBezTo>
                <a:cubicBezTo>
                  <a:pt x="2402001" y="1666995"/>
                  <a:pt x="2438885" y="1676473"/>
                  <a:pt x="2438885" y="1676473"/>
                </a:cubicBezTo>
                <a:cubicBezTo>
                  <a:pt x="2431608" y="1734686"/>
                  <a:pt x="2434118" y="1737976"/>
                  <a:pt x="2420955" y="1784049"/>
                </a:cubicBezTo>
                <a:cubicBezTo>
                  <a:pt x="2418359" y="1793135"/>
                  <a:pt x="2416217" y="1802491"/>
                  <a:pt x="2411991" y="1810943"/>
                </a:cubicBezTo>
                <a:cubicBezTo>
                  <a:pt x="2407173" y="1820580"/>
                  <a:pt x="2400038" y="1828872"/>
                  <a:pt x="2394061" y="1837837"/>
                </a:cubicBezTo>
                <a:cubicBezTo>
                  <a:pt x="2368670" y="1914018"/>
                  <a:pt x="2404081" y="1821140"/>
                  <a:pt x="2367167" y="1882661"/>
                </a:cubicBezTo>
                <a:cubicBezTo>
                  <a:pt x="2362305" y="1890764"/>
                  <a:pt x="2362428" y="1901103"/>
                  <a:pt x="2358202" y="1909555"/>
                </a:cubicBezTo>
                <a:cubicBezTo>
                  <a:pt x="2352968" y="1920023"/>
                  <a:pt x="2334255" y="1947233"/>
                  <a:pt x="2322344" y="1954379"/>
                </a:cubicBezTo>
                <a:cubicBezTo>
                  <a:pt x="2314241" y="1959241"/>
                  <a:pt x="2304414" y="1960355"/>
                  <a:pt x="2295449" y="1963343"/>
                </a:cubicBezTo>
                <a:cubicBezTo>
                  <a:pt x="2289473" y="1972308"/>
                  <a:pt x="2286287" y="1983975"/>
                  <a:pt x="2277520" y="1990237"/>
                </a:cubicBezTo>
                <a:cubicBezTo>
                  <a:pt x="2264425" y="1999590"/>
                  <a:pt x="2248077" y="2003435"/>
                  <a:pt x="2232697" y="2008167"/>
                </a:cubicBezTo>
                <a:cubicBezTo>
                  <a:pt x="2209145" y="2015414"/>
                  <a:pt x="2184356" y="2018303"/>
                  <a:pt x="2160979" y="2026096"/>
                </a:cubicBezTo>
                <a:lnTo>
                  <a:pt x="2134085" y="2035061"/>
                </a:lnTo>
                <a:lnTo>
                  <a:pt x="2080297" y="2026096"/>
                </a:lnTo>
                <a:cubicBezTo>
                  <a:pt x="2023556" y="2017367"/>
                  <a:pt x="2020451" y="2023068"/>
                  <a:pt x="1972720" y="1999202"/>
                </a:cubicBezTo>
                <a:cubicBezTo>
                  <a:pt x="1865042" y="1945363"/>
                  <a:pt x="2011301" y="2013384"/>
                  <a:pt x="1927897" y="1963343"/>
                </a:cubicBezTo>
                <a:cubicBezTo>
                  <a:pt x="1919794" y="1958481"/>
                  <a:pt x="1909967" y="1957367"/>
                  <a:pt x="1901002" y="1954379"/>
                </a:cubicBezTo>
                <a:cubicBezTo>
                  <a:pt x="1880084" y="1957367"/>
                  <a:pt x="1859379" y="1963343"/>
                  <a:pt x="1838249" y="1963343"/>
                </a:cubicBezTo>
                <a:cubicBezTo>
                  <a:pt x="1817119" y="1963343"/>
                  <a:pt x="1796531" y="1956382"/>
                  <a:pt x="1775497" y="1954379"/>
                </a:cubicBezTo>
                <a:cubicBezTo>
                  <a:pt x="1733744" y="1950403"/>
                  <a:pt x="1691826" y="1948402"/>
                  <a:pt x="1649991" y="1945414"/>
                </a:cubicBezTo>
                <a:cubicBezTo>
                  <a:pt x="1533093" y="1925930"/>
                  <a:pt x="1576902" y="1938979"/>
                  <a:pt x="1515520" y="1918520"/>
                </a:cubicBezTo>
                <a:cubicBezTo>
                  <a:pt x="1483566" y="1886564"/>
                  <a:pt x="1512386" y="1911606"/>
                  <a:pt x="1461732" y="1882661"/>
                </a:cubicBezTo>
                <a:cubicBezTo>
                  <a:pt x="1452377" y="1877316"/>
                  <a:pt x="1444926" y="1868515"/>
                  <a:pt x="1434838" y="1864732"/>
                </a:cubicBezTo>
                <a:cubicBezTo>
                  <a:pt x="1420571" y="1859382"/>
                  <a:pt x="1404955" y="1858755"/>
                  <a:pt x="1390014" y="1855767"/>
                </a:cubicBezTo>
                <a:cubicBezTo>
                  <a:pt x="1381049" y="1849790"/>
                  <a:pt x="1372757" y="1842655"/>
                  <a:pt x="1363120" y="1837837"/>
                </a:cubicBezTo>
                <a:cubicBezTo>
                  <a:pt x="1339862" y="1826208"/>
                  <a:pt x="1305384" y="1824497"/>
                  <a:pt x="1282438" y="1819908"/>
                </a:cubicBezTo>
                <a:cubicBezTo>
                  <a:pt x="1270356" y="1817492"/>
                  <a:pt x="1258661" y="1813359"/>
                  <a:pt x="1246579" y="1810943"/>
                </a:cubicBezTo>
                <a:cubicBezTo>
                  <a:pt x="1228755" y="1807378"/>
                  <a:pt x="1210720" y="1804967"/>
                  <a:pt x="1192791" y="1801979"/>
                </a:cubicBezTo>
                <a:cubicBezTo>
                  <a:pt x="1027999" y="1747047"/>
                  <a:pt x="1261190" y="1823913"/>
                  <a:pt x="1076249" y="1766120"/>
                </a:cubicBezTo>
                <a:cubicBezTo>
                  <a:pt x="1076196" y="1766103"/>
                  <a:pt x="992596" y="1738236"/>
                  <a:pt x="968673" y="1730261"/>
                </a:cubicBezTo>
                <a:lnTo>
                  <a:pt x="887991" y="1703367"/>
                </a:lnTo>
                <a:lnTo>
                  <a:pt x="861097" y="1694402"/>
                </a:lnTo>
                <a:cubicBezTo>
                  <a:pt x="844422" y="1677728"/>
                  <a:pt x="838888" y="1669850"/>
                  <a:pt x="816273" y="1658543"/>
                </a:cubicBezTo>
                <a:cubicBezTo>
                  <a:pt x="807821" y="1654317"/>
                  <a:pt x="798344" y="1652567"/>
                  <a:pt x="789379" y="1649579"/>
                </a:cubicBezTo>
                <a:cubicBezTo>
                  <a:pt x="765472" y="1577859"/>
                  <a:pt x="801332" y="1661531"/>
                  <a:pt x="753520" y="1613720"/>
                </a:cubicBezTo>
                <a:cubicBezTo>
                  <a:pt x="746838" y="1607038"/>
                  <a:pt x="749417" y="1594929"/>
                  <a:pt x="744555" y="1586826"/>
                </a:cubicBezTo>
                <a:cubicBezTo>
                  <a:pt x="734563" y="1570173"/>
                  <a:pt x="713829" y="1562245"/>
                  <a:pt x="699732" y="1550967"/>
                </a:cubicBezTo>
                <a:cubicBezTo>
                  <a:pt x="671988" y="1528772"/>
                  <a:pt x="689289" y="1535795"/>
                  <a:pt x="663873" y="1506143"/>
                </a:cubicBezTo>
                <a:cubicBezTo>
                  <a:pt x="634888" y="1472327"/>
                  <a:pt x="632842" y="1473503"/>
                  <a:pt x="601120" y="1452355"/>
                </a:cubicBezTo>
                <a:cubicBezTo>
                  <a:pt x="595144" y="1443390"/>
                  <a:pt x="588009" y="1435098"/>
                  <a:pt x="583191" y="1425461"/>
                </a:cubicBezTo>
                <a:cubicBezTo>
                  <a:pt x="578965" y="1417009"/>
                  <a:pt x="579088" y="1406670"/>
                  <a:pt x="574226" y="1398567"/>
                </a:cubicBezTo>
                <a:cubicBezTo>
                  <a:pt x="569878" y="1391319"/>
                  <a:pt x="562273" y="1386614"/>
                  <a:pt x="556297" y="1380637"/>
                </a:cubicBezTo>
                <a:cubicBezTo>
                  <a:pt x="550320" y="1362708"/>
                  <a:pt x="542074" y="1345381"/>
                  <a:pt x="538367" y="1326849"/>
                </a:cubicBezTo>
                <a:cubicBezTo>
                  <a:pt x="535379" y="1311908"/>
                  <a:pt x="533411" y="1296726"/>
                  <a:pt x="529402" y="1282026"/>
                </a:cubicBezTo>
                <a:cubicBezTo>
                  <a:pt x="524429" y="1263792"/>
                  <a:pt x="524837" y="1241601"/>
                  <a:pt x="511473" y="1228237"/>
                </a:cubicBezTo>
                <a:lnTo>
                  <a:pt x="466649" y="1183414"/>
                </a:lnTo>
                <a:cubicBezTo>
                  <a:pt x="460673" y="1171461"/>
                  <a:pt x="453984" y="1159838"/>
                  <a:pt x="448720" y="1147555"/>
                </a:cubicBezTo>
                <a:cubicBezTo>
                  <a:pt x="444998" y="1138869"/>
                  <a:pt x="444344" y="1128921"/>
                  <a:pt x="439755" y="1120661"/>
                </a:cubicBezTo>
                <a:cubicBezTo>
                  <a:pt x="414412" y="1075044"/>
                  <a:pt x="413170" y="1076146"/>
                  <a:pt x="385967" y="1048943"/>
                </a:cubicBezTo>
                <a:cubicBezTo>
                  <a:pt x="353268" y="950850"/>
                  <a:pt x="405419" y="1099436"/>
                  <a:pt x="359073" y="995155"/>
                </a:cubicBezTo>
                <a:cubicBezTo>
                  <a:pt x="351397" y="977885"/>
                  <a:pt x="345728" y="959702"/>
                  <a:pt x="341144" y="941367"/>
                </a:cubicBezTo>
                <a:cubicBezTo>
                  <a:pt x="335167" y="917461"/>
                  <a:pt x="334234" y="891689"/>
                  <a:pt x="323214" y="869649"/>
                </a:cubicBezTo>
                <a:cubicBezTo>
                  <a:pt x="300467" y="824153"/>
                  <a:pt x="312698" y="844909"/>
                  <a:pt x="287355" y="806896"/>
                </a:cubicBezTo>
                <a:cubicBezTo>
                  <a:pt x="260153" y="725284"/>
                  <a:pt x="301883" y="854190"/>
                  <a:pt x="269426" y="735179"/>
                </a:cubicBezTo>
                <a:cubicBezTo>
                  <a:pt x="264453" y="716945"/>
                  <a:pt x="264861" y="694754"/>
                  <a:pt x="251497" y="681390"/>
                </a:cubicBezTo>
                <a:lnTo>
                  <a:pt x="233567" y="663461"/>
                </a:lnTo>
                <a:cubicBezTo>
                  <a:pt x="208171" y="587275"/>
                  <a:pt x="243590" y="680166"/>
                  <a:pt x="206673" y="618637"/>
                </a:cubicBezTo>
                <a:cubicBezTo>
                  <a:pt x="201811" y="610534"/>
                  <a:pt x="201934" y="600195"/>
                  <a:pt x="197708" y="591743"/>
                </a:cubicBezTo>
                <a:cubicBezTo>
                  <a:pt x="169994" y="536315"/>
                  <a:pt x="188039" y="595169"/>
                  <a:pt x="143920" y="528990"/>
                </a:cubicBezTo>
                <a:cubicBezTo>
                  <a:pt x="121303" y="495063"/>
                  <a:pt x="133610" y="509714"/>
                  <a:pt x="108061" y="484167"/>
                </a:cubicBezTo>
                <a:cubicBezTo>
                  <a:pt x="82670" y="407988"/>
                  <a:pt x="118082" y="500866"/>
                  <a:pt x="81167" y="439343"/>
                </a:cubicBezTo>
                <a:cubicBezTo>
                  <a:pt x="76305" y="431240"/>
                  <a:pt x="76791" y="420709"/>
                  <a:pt x="72202" y="412449"/>
                </a:cubicBezTo>
                <a:cubicBezTo>
                  <a:pt x="61737" y="393612"/>
                  <a:pt x="43158" y="379103"/>
                  <a:pt x="36344" y="358661"/>
                </a:cubicBezTo>
                <a:lnTo>
                  <a:pt x="18414" y="304873"/>
                </a:lnTo>
                <a:lnTo>
                  <a:pt x="9449" y="277979"/>
                </a:lnTo>
                <a:cubicBezTo>
                  <a:pt x="-830" y="216300"/>
                  <a:pt x="-5276" y="221188"/>
                  <a:pt x="9449" y="152473"/>
                </a:cubicBezTo>
                <a:cubicBezTo>
                  <a:pt x="13409" y="133993"/>
                  <a:pt x="22795" y="117019"/>
                  <a:pt x="27379" y="98684"/>
                </a:cubicBezTo>
                <a:cubicBezTo>
                  <a:pt x="30367" y="86731"/>
                  <a:pt x="31491" y="74150"/>
                  <a:pt x="36344" y="62826"/>
                </a:cubicBezTo>
                <a:cubicBezTo>
                  <a:pt x="55931" y="17124"/>
                  <a:pt x="75191" y="19496"/>
                  <a:pt x="90132" y="9037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091953" y="55369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Rank 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282" y="517921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1</a:t>
            </a:r>
          </a:p>
        </p:txBody>
      </p:sp>
      <p:sp>
        <p:nvSpPr>
          <p:cNvPr id="32" name="Freeform 31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6854" y="4579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2</a:t>
            </a:r>
          </a:p>
        </p:txBody>
      </p:sp>
      <p:sp>
        <p:nvSpPr>
          <p:cNvPr id="34" name="Freeform 33"/>
          <p:cNvSpPr/>
          <p:nvPr/>
        </p:nvSpPr>
        <p:spPr>
          <a:xfrm>
            <a:off x="4491318" y="3361765"/>
            <a:ext cx="1264023" cy="1157688"/>
          </a:xfrm>
          <a:custGeom>
            <a:avLst/>
            <a:gdLst>
              <a:gd name="connsiteX0" fmla="*/ 0 w 1264023"/>
              <a:gd name="connsiteY0" fmla="*/ 89647 h 1157688"/>
              <a:gd name="connsiteX1" fmla="*/ 17929 w 1264023"/>
              <a:gd name="connsiteY1" fmla="*/ 197223 h 1157688"/>
              <a:gd name="connsiteX2" fmla="*/ 26894 w 1264023"/>
              <a:gd name="connsiteY2" fmla="*/ 224117 h 1157688"/>
              <a:gd name="connsiteX3" fmla="*/ 62753 w 1264023"/>
              <a:gd name="connsiteY3" fmla="*/ 259976 h 1157688"/>
              <a:gd name="connsiteX4" fmla="*/ 80682 w 1264023"/>
              <a:gd name="connsiteY4" fmla="*/ 277906 h 1157688"/>
              <a:gd name="connsiteX5" fmla="*/ 107576 w 1264023"/>
              <a:gd name="connsiteY5" fmla="*/ 295835 h 1157688"/>
              <a:gd name="connsiteX6" fmla="*/ 143435 w 1264023"/>
              <a:gd name="connsiteY6" fmla="*/ 331694 h 1157688"/>
              <a:gd name="connsiteX7" fmla="*/ 161364 w 1264023"/>
              <a:gd name="connsiteY7" fmla="*/ 358588 h 1157688"/>
              <a:gd name="connsiteX8" fmla="*/ 188258 w 1264023"/>
              <a:gd name="connsiteY8" fmla="*/ 376517 h 1157688"/>
              <a:gd name="connsiteX9" fmla="*/ 224117 w 1264023"/>
              <a:gd name="connsiteY9" fmla="*/ 430306 h 1157688"/>
              <a:gd name="connsiteX10" fmla="*/ 242047 w 1264023"/>
              <a:gd name="connsiteY10" fmla="*/ 457200 h 1157688"/>
              <a:gd name="connsiteX11" fmla="*/ 268941 w 1264023"/>
              <a:gd name="connsiteY11" fmla="*/ 519953 h 1157688"/>
              <a:gd name="connsiteX12" fmla="*/ 277906 w 1264023"/>
              <a:gd name="connsiteY12" fmla="*/ 546847 h 1157688"/>
              <a:gd name="connsiteX13" fmla="*/ 313764 w 1264023"/>
              <a:gd name="connsiteY13" fmla="*/ 582706 h 1157688"/>
              <a:gd name="connsiteX14" fmla="*/ 349623 w 1264023"/>
              <a:gd name="connsiteY14" fmla="*/ 636494 h 1157688"/>
              <a:gd name="connsiteX15" fmla="*/ 430306 w 1264023"/>
              <a:gd name="connsiteY15" fmla="*/ 699247 h 1157688"/>
              <a:gd name="connsiteX16" fmla="*/ 466164 w 1264023"/>
              <a:gd name="connsiteY16" fmla="*/ 726141 h 1157688"/>
              <a:gd name="connsiteX17" fmla="*/ 502023 w 1264023"/>
              <a:gd name="connsiteY17" fmla="*/ 735106 h 1157688"/>
              <a:gd name="connsiteX18" fmla="*/ 546847 w 1264023"/>
              <a:gd name="connsiteY18" fmla="*/ 762000 h 1157688"/>
              <a:gd name="connsiteX19" fmla="*/ 573741 w 1264023"/>
              <a:gd name="connsiteY19" fmla="*/ 788894 h 1157688"/>
              <a:gd name="connsiteX20" fmla="*/ 618564 w 1264023"/>
              <a:gd name="connsiteY20" fmla="*/ 824753 h 1157688"/>
              <a:gd name="connsiteX21" fmla="*/ 627529 w 1264023"/>
              <a:gd name="connsiteY21" fmla="*/ 851647 h 1157688"/>
              <a:gd name="connsiteX22" fmla="*/ 645458 w 1264023"/>
              <a:gd name="connsiteY22" fmla="*/ 878541 h 1157688"/>
              <a:gd name="connsiteX23" fmla="*/ 681317 w 1264023"/>
              <a:gd name="connsiteY23" fmla="*/ 950259 h 1157688"/>
              <a:gd name="connsiteX24" fmla="*/ 690282 w 1264023"/>
              <a:gd name="connsiteY24" fmla="*/ 977153 h 1157688"/>
              <a:gd name="connsiteX25" fmla="*/ 744070 w 1264023"/>
              <a:gd name="connsiteY25" fmla="*/ 1013011 h 1157688"/>
              <a:gd name="connsiteX26" fmla="*/ 762000 w 1264023"/>
              <a:gd name="connsiteY26" fmla="*/ 1030941 h 1157688"/>
              <a:gd name="connsiteX27" fmla="*/ 788894 w 1264023"/>
              <a:gd name="connsiteY27" fmla="*/ 1039906 h 1157688"/>
              <a:gd name="connsiteX28" fmla="*/ 824753 w 1264023"/>
              <a:gd name="connsiteY28" fmla="*/ 1057835 h 1157688"/>
              <a:gd name="connsiteX29" fmla="*/ 878541 w 1264023"/>
              <a:gd name="connsiteY29" fmla="*/ 1075764 h 1157688"/>
              <a:gd name="connsiteX30" fmla="*/ 905435 w 1264023"/>
              <a:gd name="connsiteY30" fmla="*/ 1093694 h 1157688"/>
              <a:gd name="connsiteX31" fmla="*/ 932329 w 1264023"/>
              <a:gd name="connsiteY31" fmla="*/ 1102659 h 1157688"/>
              <a:gd name="connsiteX32" fmla="*/ 1021976 w 1264023"/>
              <a:gd name="connsiteY32" fmla="*/ 1120588 h 1157688"/>
              <a:gd name="connsiteX33" fmla="*/ 1048870 w 1264023"/>
              <a:gd name="connsiteY33" fmla="*/ 1129553 h 1157688"/>
              <a:gd name="connsiteX34" fmla="*/ 1165411 w 1264023"/>
              <a:gd name="connsiteY34" fmla="*/ 1147482 h 1157688"/>
              <a:gd name="connsiteX35" fmla="*/ 1228164 w 1264023"/>
              <a:gd name="connsiteY35" fmla="*/ 1147482 h 1157688"/>
              <a:gd name="connsiteX36" fmla="*/ 1264023 w 1264023"/>
              <a:gd name="connsiteY36" fmla="*/ 1093694 h 1157688"/>
              <a:gd name="connsiteX37" fmla="*/ 1264023 w 1264023"/>
              <a:gd name="connsiteY37" fmla="*/ 1039906 h 1157688"/>
              <a:gd name="connsiteX38" fmla="*/ 1255058 w 1264023"/>
              <a:gd name="connsiteY38" fmla="*/ 914400 h 1157688"/>
              <a:gd name="connsiteX39" fmla="*/ 1219200 w 1264023"/>
              <a:gd name="connsiteY39" fmla="*/ 815788 h 1157688"/>
              <a:gd name="connsiteX40" fmla="*/ 1210235 w 1264023"/>
              <a:gd name="connsiteY40" fmla="*/ 788894 h 1157688"/>
              <a:gd name="connsiteX41" fmla="*/ 1174376 w 1264023"/>
              <a:gd name="connsiteY41" fmla="*/ 744070 h 1157688"/>
              <a:gd name="connsiteX42" fmla="*/ 1165411 w 1264023"/>
              <a:gd name="connsiteY42" fmla="*/ 717176 h 1157688"/>
              <a:gd name="connsiteX43" fmla="*/ 1138517 w 1264023"/>
              <a:gd name="connsiteY43" fmla="*/ 681317 h 1157688"/>
              <a:gd name="connsiteX44" fmla="*/ 1102658 w 1264023"/>
              <a:gd name="connsiteY44" fmla="*/ 636494 h 1157688"/>
              <a:gd name="connsiteX45" fmla="*/ 1075764 w 1264023"/>
              <a:gd name="connsiteY45" fmla="*/ 573741 h 1157688"/>
              <a:gd name="connsiteX46" fmla="*/ 1021976 w 1264023"/>
              <a:gd name="connsiteY46" fmla="*/ 510988 h 1157688"/>
              <a:gd name="connsiteX47" fmla="*/ 977153 w 1264023"/>
              <a:gd name="connsiteY47" fmla="*/ 475129 h 1157688"/>
              <a:gd name="connsiteX48" fmla="*/ 905435 w 1264023"/>
              <a:gd name="connsiteY48" fmla="*/ 412376 h 1157688"/>
              <a:gd name="connsiteX49" fmla="*/ 860611 w 1264023"/>
              <a:gd name="connsiteY49" fmla="*/ 385482 h 1157688"/>
              <a:gd name="connsiteX50" fmla="*/ 833717 w 1264023"/>
              <a:gd name="connsiteY50" fmla="*/ 358588 h 1157688"/>
              <a:gd name="connsiteX51" fmla="*/ 806823 w 1264023"/>
              <a:gd name="connsiteY51" fmla="*/ 340659 h 1157688"/>
              <a:gd name="connsiteX52" fmla="*/ 770964 w 1264023"/>
              <a:gd name="connsiteY52" fmla="*/ 304800 h 1157688"/>
              <a:gd name="connsiteX53" fmla="*/ 717176 w 1264023"/>
              <a:gd name="connsiteY53" fmla="*/ 277906 h 1157688"/>
              <a:gd name="connsiteX54" fmla="*/ 654423 w 1264023"/>
              <a:gd name="connsiteY54" fmla="*/ 206188 h 1157688"/>
              <a:gd name="connsiteX55" fmla="*/ 600635 w 1264023"/>
              <a:gd name="connsiteY55" fmla="*/ 188259 h 1157688"/>
              <a:gd name="connsiteX56" fmla="*/ 591670 w 1264023"/>
              <a:gd name="connsiteY56" fmla="*/ 161364 h 1157688"/>
              <a:gd name="connsiteX57" fmla="*/ 546847 w 1264023"/>
              <a:gd name="connsiteY57" fmla="*/ 98611 h 1157688"/>
              <a:gd name="connsiteX58" fmla="*/ 502023 w 1264023"/>
              <a:gd name="connsiteY58" fmla="*/ 53788 h 1157688"/>
              <a:gd name="connsiteX59" fmla="*/ 421341 w 1264023"/>
              <a:gd name="connsiteY59" fmla="*/ 35859 h 1157688"/>
              <a:gd name="connsiteX60" fmla="*/ 385482 w 1264023"/>
              <a:gd name="connsiteY60" fmla="*/ 17929 h 1157688"/>
              <a:gd name="connsiteX61" fmla="*/ 322729 w 1264023"/>
              <a:gd name="connsiteY61" fmla="*/ 8964 h 1157688"/>
              <a:gd name="connsiteX62" fmla="*/ 286870 w 1264023"/>
              <a:gd name="connsiteY62" fmla="*/ 0 h 1157688"/>
              <a:gd name="connsiteX63" fmla="*/ 170329 w 1264023"/>
              <a:gd name="connsiteY63" fmla="*/ 8964 h 1157688"/>
              <a:gd name="connsiteX64" fmla="*/ 80682 w 1264023"/>
              <a:gd name="connsiteY64" fmla="*/ 26894 h 1157688"/>
              <a:gd name="connsiteX65" fmla="*/ 53788 w 1264023"/>
              <a:gd name="connsiteY65" fmla="*/ 35859 h 1157688"/>
              <a:gd name="connsiteX66" fmla="*/ 0 w 1264023"/>
              <a:gd name="connsiteY66" fmla="*/ 89647 h 115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64023" h="1157688">
                <a:moveTo>
                  <a:pt x="0" y="89647"/>
                </a:moveTo>
                <a:cubicBezTo>
                  <a:pt x="5061" y="125075"/>
                  <a:pt x="9188" y="162262"/>
                  <a:pt x="17929" y="197223"/>
                </a:cubicBezTo>
                <a:cubicBezTo>
                  <a:pt x="20221" y="206390"/>
                  <a:pt x="21401" y="216428"/>
                  <a:pt x="26894" y="224117"/>
                </a:cubicBezTo>
                <a:cubicBezTo>
                  <a:pt x="36719" y="237872"/>
                  <a:pt x="50800" y="248023"/>
                  <a:pt x="62753" y="259976"/>
                </a:cubicBezTo>
                <a:cubicBezTo>
                  <a:pt x="68729" y="265953"/>
                  <a:pt x="73649" y="273218"/>
                  <a:pt x="80682" y="277906"/>
                </a:cubicBezTo>
                <a:cubicBezTo>
                  <a:pt x="89647" y="283882"/>
                  <a:pt x="99396" y="288823"/>
                  <a:pt x="107576" y="295835"/>
                </a:cubicBezTo>
                <a:cubicBezTo>
                  <a:pt x="120411" y="306836"/>
                  <a:pt x="134058" y="317629"/>
                  <a:pt x="143435" y="331694"/>
                </a:cubicBezTo>
                <a:cubicBezTo>
                  <a:pt x="149411" y="340659"/>
                  <a:pt x="153746" y="350970"/>
                  <a:pt x="161364" y="358588"/>
                </a:cubicBezTo>
                <a:cubicBezTo>
                  <a:pt x="168982" y="366206"/>
                  <a:pt x="179293" y="370541"/>
                  <a:pt x="188258" y="376517"/>
                </a:cubicBezTo>
                <a:lnTo>
                  <a:pt x="224117" y="430306"/>
                </a:lnTo>
                <a:lnTo>
                  <a:pt x="242047" y="457200"/>
                </a:lnTo>
                <a:cubicBezTo>
                  <a:pt x="263066" y="520262"/>
                  <a:pt x="235712" y="442422"/>
                  <a:pt x="268941" y="519953"/>
                </a:cubicBezTo>
                <a:cubicBezTo>
                  <a:pt x="272663" y="528639"/>
                  <a:pt x="272414" y="539157"/>
                  <a:pt x="277906" y="546847"/>
                </a:cubicBezTo>
                <a:cubicBezTo>
                  <a:pt x="287731" y="560602"/>
                  <a:pt x="303204" y="569506"/>
                  <a:pt x="313764" y="582706"/>
                </a:cubicBezTo>
                <a:cubicBezTo>
                  <a:pt x="327225" y="599533"/>
                  <a:pt x="334386" y="621257"/>
                  <a:pt x="349623" y="636494"/>
                </a:cubicBezTo>
                <a:cubicBezTo>
                  <a:pt x="404375" y="691246"/>
                  <a:pt x="344516" y="634903"/>
                  <a:pt x="430306" y="699247"/>
                </a:cubicBezTo>
                <a:cubicBezTo>
                  <a:pt x="442259" y="708212"/>
                  <a:pt x="452800" y="719459"/>
                  <a:pt x="466164" y="726141"/>
                </a:cubicBezTo>
                <a:cubicBezTo>
                  <a:pt x="477184" y="731651"/>
                  <a:pt x="490070" y="732118"/>
                  <a:pt x="502023" y="735106"/>
                </a:cubicBezTo>
                <a:cubicBezTo>
                  <a:pt x="557867" y="790947"/>
                  <a:pt x="477017" y="715446"/>
                  <a:pt x="546847" y="762000"/>
                </a:cubicBezTo>
                <a:cubicBezTo>
                  <a:pt x="557396" y="769033"/>
                  <a:pt x="564001" y="780778"/>
                  <a:pt x="573741" y="788894"/>
                </a:cubicBezTo>
                <a:cubicBezTo>
                  <a:pt x="641583" y="845428"/>
                  <a:pt x="566411" y="772597"/>
                  <a:pt x="618564" y="824753"/>
                </a:cubicBezTo>
                <a:cubicBezTo>
                  <a:pt x="621552" y="833718"/>
                  <a:pt x="623303" y="843195"/>
                  <a:pt x="627529" y="851647"/>
                </a:cubicBezTo>
                <a:cubicBezTo>
                  <a:pt x="632347" y="861284"/>
                  <a:pt x="641082" y="868695"/>
                  <a:pt x="645458" y="878541"/>
                </a:cubicBezTo>
                <a:cubicBezTo>
                  <a:pt x="678422" y="952709"/>
                  <a:pt x="644497" y="913437"/>
                  <a:pt x="681317" y="950259"/>
                </a:cubicBezTo>
                <a:cubicBezTo>
                  <a:pt x="684305" y="959224"/>
                  <a:pt x="683600" y="970471"/>
                  <a:pt x="690282" y="977153"/>
                </a:cubicBezTo>
                <a:cubicBezTo>
                  <a:pt x="705519" y="992390"/>
                  <a:pt x="728833" y="997774"/>
                  <a:pt x="744070" y="1013011"/>
                </a:cubicBezTo>
                <a:cubicBezTo>
                  <a:pt x="750047" y="1018988"/>
                  <a:pt x="754752" y="1026592"/>
                  <a:pt x="762000" y="1030941"/>
                </a:cubicBezTo>
                <a:cubicBezTo>
                  <a:pt x="770103" y="1035803"/>
                  <a:pt x="780208" y="1036184"/>
                  <a:pt x="788894" y="1039906"/>
                </a:cubicBezTo>
                <a:cubicBezTo>
                  <a:pt x="801177" y="1045170"/>
                  <a:pt x="812345" y="1052872"/>
                  <a:pt x="824753" y="1057835"/>
                </a:cubicBezTo>
                <a:cubicBezTo>
                  <a:pt x="842300" y="1064854"/>
                  <a:pt x="878541" y="1075764"/>
                  <a:pt x="878541" y="1075764"/>
                </a:cubicBezTo>
                <a:cubicBezTo>
                  <a:pt x="887506" y="1081741"/>
                  <a:pt x="895798" y="1088875"/>
                  <a:pt x="905435" y="1093694"/>
                </a:cubicBezTo>
                <a:cubicBezTo>
                  <a:pt x="913887" y="1097920"/>
                  <a:pt x="923121" y="1100534"/>
                  <a:pt x="932329" y="1102659"/>
                </a:cubicBezTo>
                <a:cubicBezTo>
                  <a:pt x="962023" y="1109511"/>
                  <a:pt x="993066" y="1110951"/>
                  <a:pt x="1021976" y="1120588"/>
                </a:cubicBezTo>
                <a:cubicBezTo>
                  <a:pt x="1030941" y="1123576"/>
                  <a:pt x="1039703" y="1127261"/>
                  <a:pt x="1048870" y="1129553"/>
                </a:cubicBezTo>
                <a:cubicBezTo>
                  <a:pt x="1089930" y="1139818"/>
                  <a:pt x="1121878" y="1142040"/>
                  <a:pt x="1165411" y="1147482"/>
                </a:cubicBezTo>
                <a:cubicBezTo>
                  <a:pt x="1186132" y="1154389"/>
                  <a:pt x="1206427" y="1166502"/>
                  <a:pt x="1228164" y="1147482"/>
                </a:cubicBezTo>
                <a:cubicBezTo>
                  <a:pt x="1244381" y="1133292"/>
                  <a:pt x="1264023" y="1093694"/>
                  <a:pt x="1264023" y="1093694"/>
                </a:cubicBezTo>
                <a:cubicBezTo>
                  <a:pt x="1240116" y="1021977"/>
                  <a:pt x="1264023" y="1111623"/>
                  <a:pt x="1264023" y="1039906"/>
                </a:cubicBezTo>
                <a:cubicBezTo>
                  <a:pt x="1264023" y="997964"/>
                  <a:pt x="1260725" y="955957"/>
                  <a:pt x="1255058" y="914400"/>
                </a:cubicBezTo>
                <a:cubicBezTo>
                  <a:pt x="1240580" y="808225"/>
                  <a:pt x="1248146" y="873681"/>
                  <a:pt x="1219200" y="815788"/>
                </a:cubicBezTo>
                <a:cubicBezTo>
                  <a:pt x="1214974" y="807336"/>
                  <a:pt x="1215097" y="796997"/>
                  <a:pt x="1210235" y="788894"/>
                </a:cubicBezTo>
                <a:cubicBezTo>
                  <a:pt x="1160202" y="705504"/>
                  <a:pt x="1228208" y="851729"/>
                  <a:pt x="1174376" y="744070"/>
                </a:cubicBezTo>
                <a:cubicBezTo>
                  <a:pt x="1170150" y="735618"/>
                  <a:pt x="1170099" y="725381"/>
                  <a:pt x="1165411" y="717176"/>
                </a:cubicBezTo>
                <a:cubicBezTo>
                  <a:pt x="1157998" y="704203"/>
                  <a:pt x="1147201" y="693475"/>
                  <a:pt x="1138517" y="681317"/>
                </a:cubicBezTo>
                <a:cubicBezTo>
                  <a:pt x="1110246" y="641737"/>
                  <a:pt x="1132642" y="666476"/>
                  <a:pt x="1102658" y="636494"/>
                </a:cubicBezTo>
                <a:cubicBezTo>
                  <a:pt x="1094689" y="612585"/>
                  <a:pt x="1090537" y="595900"/>
                  <a:pt x="1075764" y="573741"/>
                </a:cubicBezTo>
                <a:cubicBezTo>
                  <a:pt x="1004535" y="466896"/>
                  <a:pt x="1066728" y="566928"/>
                  <a:pt x="1021976" y="510988"/>
                </a:cubicBezTo>
                <a:cubicBezTo>
                  <a:pt x="992485" y="474124"/>
                  <a:pt x="1019812" y="489349"/>
                  <a:pt x="977153" y="475129"/>
                </a:cubicBezTo>
                <a:cubicBezTo>
                  <a:pt x="944696" y="442672"/>
                  <a:pt x="942472" y="437067"/>
                  <a:pt x="905435" y="412376"/>
                </a:cubicBezTo>
                <a:cubicBezTo>
                  <a:pt x="890937" y="402711"/>
                  <a:pt x="874551" y="395937"/>
                  <a:pt x="860611" y="385482"/>
                </a:cubicBezTo>
                <a:cubicBezTo>
                  <a:pt x="850469" y="377875"/>
                  <a:pt x="843457" y="366704"/>
                  <a:pt x="833717" y="358588"/>
                </a:cubicBezTo>
                <a:cubicBezTo>
                  <a:pt x="825440" y="351691"/>
                  <a:pt x="815003" y="347671"/>
                  <a:pt x="806823" y="340659"/>
                </a:cubicBezTo>
                <a:cubicBezTo>
                  <a:pt x="793988" y="329658"/>
                  <a:pt x="787001" y="310146"/>
                  <a:pt x="770964" y="304800"/>
                </a:cubicBezTo>
                <a:cubicBezTo>
                  <a:pt x="733849" y="292428"/>
                  <a:pt x="751933" y="301077"/>
                  <a:pt x="717176" y="277906"/>
                </a:cubicBezTo>
                <a:cubicBezTo>
                  <a:pt x="702806" y="256349"/>
                  <a:pt x="676901" y="213681"/>
                  <a:pt x="654423" y="206188"/>
                </a:cubicBezTo>
                <a:lnTo>
                  <a:pt x="600635" y="188259"/>
                </a:lnTo>
                <a:cubicBezTo>
                  <a:pt x="597647" y="179294"/>
                  <a:pt x="595896" y="169816"/>
                  <a:pt x="591670" y="161364"/>
                </a:cubicBezTo>
                <a:cubicBezTo>
                  <a:pt x="586161" y="150347"/>
                  <a:pt x="551488" y="103832"/>
                  <a:pt x="546847" y="98611"/>
                </a:cubicBezTo>
                <a:cubicBezTo>
                  <a:pt x="532809" y="82818"/>
                  <a:pt x="522743" y="57932"/>
                  <a:pt x="502023" y="53788"/>
                </a:cubicBezTo>
                <a:cubicBezTo>
                  <a:pt x="445118" y="42407"/>
                  <a:pt x="471982" y="48518"/>
                  <a:pt x="421341" y="35859"/>
                </a:cubicBezTo>
                <a:cubicBezTo>
                  <a:pt x="409388" y="29882"/>
                  <a:pt x="398375" y="21445"/>
                  <a:pt x="385482" y="17929"/>
                </a:cubicBezTo>
                <a:cubicBezTo>
                  <a:pt x="365097" y="12369"/>
                  <a:pt x="343518" y="12744"/>
                  <a:pt x="322729" y="8964"/>
                </a:cubicBezTo>
                <a:cubicBezTo>
                  <a:pt x="310607" y="6760"/>
                  <a:pt x="298823" y="2988"/>
                  <a:pt x="286870" y="0"/>
                </a:cubicBezTo>
                <a:cubicBezTo>
                  <a:pt x="248023" y="2988"/>
                  <a:pt x="209077" y="4885"/>
                  <a:pt x="170329" y="8964"/>
                </a:cubicBezTo>
                <a:cubicBezTo>
                  <a:pt x="142447" y="11899"/>
                  <a:pt x="108377" y="18981"/>
                  <a:pt x="80682" y="26894"/>
                </a:cubicBezTo>
                <a:cubicBezTo>
                  <a:pt x="71596" y="29490"/>
                  <a:pt x="62753" y="32871"/>
                  <a:pt x="53788" y="35859"/>
                </a:cubicBezTo>
                <a:lnTo>
                  <a:pt x="0" y="89647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787747" y="415873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3</a:t>
            </a:r>
          </a:p>
        </p:txBody>
      </p:sp>
    </p:spTree>
    <p:extLst>
      <p:ext uri="{BB962C8B-B14F-4D97-AF65-F5344CB8AC3E}">
        <p14:creationId xmlns:p14="http://schemas.microsoft.com/office/powerpoint/2010/main" val="1906877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Tính</a:t>
            </a:r>
            <a:r>
              <a:rPr lang="en-US" dirty="0"/>
              <a:t> crowding distance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39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2520462" y="3024554"/>
            <a:ext cx="0" cy="2895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738" y="5908431"/>
            <a:ext cx="3681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696308" y="35169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49089" y="399756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8679" y="455441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99694" y="506730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47343" y="53149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38248" y="549592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6623" y="56611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48809" y="41602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63867" y="4777887"/>
            <a:ext cx="82061" cy="8206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9939" y="500868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86753" y="520285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36684" y="359898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85897" y="4243756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023336" y="4636477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45928" y="36975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65838" y="345080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44082" y="3817435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51231" y="430237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8" y="5955268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46" y="3024554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27"/>
          <p:cNvSpPr/>
          <p:nvPr/>
        </p:nvSpPr>
        <p:spPr>
          <a:xfrm>
            <a:off x="2474259" y="3459246"/>
            <a:ext cx="2617694" cy="2529178"/>
          </a:xfrm>
          <a:custGeom>
            <a:avLst/>
            <a:gdLst>
              <a:gd name="connsiteX0" fmla="*/ 152400 w 2617694"/>
              <a:gd name="connsiteY0" fmla="*/ 1130 h 2529178"/>
              <a:gd name="connsiteX1" fmla="*/ 188259 w 2617694"/>
              <a:gd name="connsiteY1" fmla="*/ 10095 h 2529178"/>
              <a:gd name="connsiteX2" fmla="*/ 215153 w 2617694"/>
              <a:gd name="connsiteY2" fmla="*/ 19060 h 2529178"/>
              <a:gd name="connsiteX3" fmla="*/ 268941 w 2617694"/>
              <a:gd name="connsiteY3" fmla="*/ 1130 h 2529178"/>
              <a:gd name="connsiteX4" fmla="*/ 295835 w 2617694"/>
              <a:gd name="connsiteY4" fmla="*/ 10095 h 2529178"/>
              <a:gd name="connsiteX5" fmla="*/ 358588 w 2617694"/>
              <a:gd name="connsiteY5" fmla="*/ 28025 h 2529178"/>
              <a:gd name="connsiteX6" fmla="*/ 394447 w 2617694"/>
              <a:gd name="connsiteY6" fmla="*/ 54919 h 2529178"/>
              <a:gd name="connsiteX7" fmla="*/ 403412 w 2617694"/>
              <a:gd name="connsiteY7" fmla="*/ 81813 h 2529178"/>
              <a:gd name="connsiteX8" fmla="*/ 421341 w 2617694"/>
              <a:gd name="connsiteY8" fmla="*/ 108707 h 2529178"/>
              <a:gd name="connsiteX9" fmla="*/ 439270 w 2617694"/>
              <a:gd name="connsiteY9" fmla="*/ 171460 h 2529178"/>
              <a:gd name="connsiteX10" fmla="*/ 457200 w 2617694"/>
              <a:gd name="connsiteY10" fmla="*/ 225248 h 2529178"/>
              <a:gd name="connsiteX11" fmla="*/ 466165 w 2617694"/>
              <a:gd name="connsiteY11" fmla="*/ 252142 h 2529178"/>
              <a:gd name="connsiteX12" fmla="*/ 475129 w 2617694"/>
              <a:gd name="connsiteY12" fmla="*/ 279036 h 2529178"/>
              <a:gd name="connsiteX13" fmla="*/ 493059 w 2617694"/>
              <a:gd name="connsiteY13" fmla="*/ 296966 h 2529178"/>
              <a:gd name="connsiteX14" fmla="*/ 502023 w 2617694"/>
              <a:gd name="connsiteY14" fmla="*/ 332825 h 2529178"/>
              <a:gd name="connsiteX15" fmla="*/ 519953 w 2617694"/>
              <a:gd name="connsiteY15" fmla="*/ 386613 h 2529178"/>
              <a:gd name="connsiteX16" fmla="*/ 537882 w 2617694"/>
              <a:gd name="connsiteY16" fmla="*/ 467295 h 2529178"/>
              <a:gd name="connsiteX17" fmla="*/ 555812 w 2617694"/>
              <a:gd name="connsiteY17" fmla="*/ 494189 h 2529178"/>
              <a:gd name="connsiteX18" fmla="*/ 600635 w 2617694"/>
              <a:gd name="connsiteY18" fmla="*/ 574872 h 2529178"/>
              <a:gd name="connsiteX19" fmla="*/ 654423 w 2617694"/>
              <a:gd name="connsiteY19" fmla="*/ 646589 h 2529178"/>
              <a:gd name="connsiteX20" fmla="*/ 663388 w 2617694"/>
              <a:gd name="connsiteY20" fmla="*/ 673483 h 2529178"/>
              <a:gd name="connsiteX21" fmla="*/ 681317 w 2617694"/>
              <a:gd name="connsiteY21" fmla="*/ 691413 h 2529178"/>
              <a:gd name="connsiteX22" fmla="*/ 699247 w 2617694"/>
              <a:gd name="connsiteY22" fmla="*/ 745201 h 2529178"/>
              <a:gd name="connsiteX23" fmla="*/ 717176 w 2617694"/>
              <a:gd name="connsiteY23" fmla="*/ 772095 h 2529178"/>
              <a:gd name="connsiteX24" fmla="*/ 726141 w 2617694"/>
              <a:gd name="connsiteY24" fmla="*/ 798989 h 2529178"/>
              <a:gd name="connsiteX25" fmla="*/ 744070 w 2617694"/>
              <a:gd name="connsiteY25" fmla="*/ 816919 h 2529178"/>
              <a:gd name="connsiteX26" fmla="*/ 762000 w 2617694"/>
              <a:gd name="connsiteY26" fmla="*/ 843813 h 2529178"/>
              <a:gd name="connsiteX27" fmla="*/ 779929 w 2617694"/>
              <a:gd name="connsiteY27" fmla="*/ 906566 h 2529178"/>
              <a:gd name="connsiteX28" fmla="*/ 797859 w 2617694"/>
              <a:gd name="connsiteY28" fmla="*/ 924495 h 2529178"/>
              <a:gd name="connsiteX29" fmla="*/ 815788 w 2617694"/>
              <a:gd name="connsiteY29" fmla="*/ 960354 h 2529178"/>
              <a:gd name="connsiteX30" fmla="*/ 833717 w 2617694"/>
              <a:gd name="connsiteY30" fmla="*/ 987248 h 2529178"/>
              <a:gd name="connsiteX31" fmla="*/ 869576 w 2617694"/>
              <a:gd name="connsiteY31" fmla="*/ 1058966 h 2529178"/>
              <a:gd name="connsiteX32" fmla="*/ 896470 w 2617694"/>
              <a:gd name="connsiteY32" fmla="*/ 1211366 h 2529178"/>
              <a:gd name="connsiteX33" fmla="*/ 905435 w 2617694"/>
              <a:gd name="connsiteY33" fmla="*/ 1256189 h 2529178"/>
              <a:gd name="connsiteX34" fmla="*/ 914400 w 2617694"/>
              <a:gd name="connsiteY34" fmla="*/ 1292048 h 2529178"/>
              <a:gd name="connsiteX35" fmla="*/ 932329 w 2617694"/>
              <a:gd name="connsiteY35" fmla="*/ 1417554 h 2529178"/>
              <a:gd name="connsiteX36" fmla="*/ 950259 w 2617694"/>
              <a:gd name="connsiteY36" fmla="*/ 1507201 h 2529178"/>
              <a:gd name="connsiteX37" fmla="*/ 968188 w 2617694"/>
              <a:gd name="connsiteY37" fmla="*/ 1534095 h 2529178"/>
              <a:gd name="connsiteX38" fmla="*/ 995082 w 2617694"/>
              <a:gd name="connsiteY38" fmla="*/ 1543060 h 2529178"/>
              <a:gd name="connsiteX39" fmla="*/ 1021976 w 2617694"/>
              <a:gd name="connsiteY39" fmla="*/ 1560989 h 2529178"/>
              <a:gd name="connsiteX40" fmla="*/ 1102659 w 2617694"/>
              <a:gd name="connsiteY40" fmla="*/ 1596848 h 2529178"/>
              <a:gd name="connsiteX41" fmla="*/ 1129553 w 2617694"/>
              <a:gd name="connsiteY41" fmla="*/ 1650636 h 2529178"/>
              <a:gd name="connsiteX42" fmla="*/ 1138517 w 2617694"/>
              <a:gd name="connsiteY42" fmla="*/ 1677530 h 2529178"/>
              <a:gd name="connsiteX43" fmla="*/ 1192306 w 2617694"/>
              <a:gd name="connsiteY43" fmla="*/ 1749248 h 2529178"/>
              <a:gd name="connsiteX44" fmla="*/ 1210235 w 2617694"/>
              <a:gd name="connsiteY44" fmla="*/ 1776142 h 2529178"/>
              <a:gd name="connsiteX45" fmla="*/ 1237129 w 2617694"/>
              <a:gd name="connsiteY45" fmla="*/ 1785107 h 2529178"/>
              <a:gd name="connsiteX46" fmla="*/ 1255059 w 2617694"/>
              <a:gd name="connsiteY46" fmla="*/ 1803036 h 2529178"/>
              <a:gd name="connsiteX47" fmla="*/ 1353670 w 2617694"/>
              <a:gd name="connsiteY47" fmla="*/ 1820966 h 2529178"/>
              <a:gd name="connsiteX48" fmla="*/ 1407459 w 2617694"/>
              <a:gd name="connsiteY48" fmla="*/ 1838895 h 2529178"/>
              <a:gd name="connsiteX49" fmla="*/ 1470212 w 2617694"/>
              <a:gd name="connsiteY49" fmla="*/ 1874754 h 2529178"/>
              <a:gd name="connsiteX50" fmla="*/ 1524000 w 2617694"/>
              <a:gd name="connsiteY50" fmla="*/ 1892683 h 2529178"/>
              <a:gd name="connsiteX51" fmla="*/ 1568823 w 2617694"/>
              <a:gd name="connsiteY51" fmla="*/ 1919578 h 2529178"/>
              <a:gd name="connsiteX52" fmla="*/ 1586753 w 2617694"/>
              <a:gd name="connsiteY52" fmla="*/ 1937507 h 2529178"/>
              <a:gd name="connsiteX53" fmla="*/ 1613647 w 2617694"/>
              <a:gd name="connsiteY53" fmla="*/ 1955436 h 2529178"/>
              <a:gd name="connsiteX54" fmla="*/ 1685365 w 2617694"/>
              <a:gd name="connsiteY54" fmla="*/ 1973366 h 2529178"/>
              <a:gd name="connsiteX55" fmla="*/ 1739153 w 2617694"/>
              <a:gd name="connsiteY55" fmla="*/ 1982330 h 2529178"/>
              <a:gd name="connsiteX56" fmla="*/ 1792941 w 2617694"/>
              <a:gd name="connsiteY56" fmla="*/ 2000260 h 2529178"/>
              <a:gd name="connsiteX57" fmla="*/ 1846729 w 2617694"/>
              <a:gd name="connsiteY57" fmla="*/ 2027154 h 2529178"/>
              <a:gd name="connsiteX58" fmla="*/ 1945341 w 2617694"/>
              <a:gd name="connsiteY58" fmla="*/ 2036119 h 2529178"/>
              <a:gd name="connsiteX59" fmla="*/ 1981200 w 2617694"/>
              <a:gd name="connsiteY59" fmla="*/ 2045083 h 2529178"/>
              <a:gd name="connsiteX60" fmla="*/ 2079812 w 2617694"/>
              <a:gd name="connsiteY60" fmla="*/ 2054048 h 2529178"/>
              <a:gd name="connsiteX61" fmla="*/ 2115670 w 2617694"/>
              <a:gd name="connsiteY61" fmla="*/ 2071978 h 2529178"/>
              <a:gd name="connsiteX62" fmla="*/ 2142565 w 2617694"/>
              <a:gd name="connsiteY62" fmla="*/ 2080942 h 2529178"/>
              <a:gd name="connsiteX63" fmla="*/ 2223247 w 2617694"/>
              <a:gd name="connsiteY63" fmla="*/ 2098872 h 2529178"/>
              <a:gd name="connsiteX64" fmla="*/ 2366682 w 2617694"/>
              <a:gd name="connsiteY64" fmla="*/ 2098872 h 2529178"/>
              <a:gd name="connsiteX65" fmla="*/ 2429435 w 2617694"/>
              <a:gd name="connsiteY65" fmla="*/ 2116801 h 2529178"/>
              <a:gd name="connsiteX66" fmla="*/ 2483223 w 2617694"/>
              <a:gd name="connsiteY66" fmla="*/ 2125766 h 2529178"/>
              <a:gd name="connsiteX67" fmla="*/ 2510117 w 2617694"/>
              <a:gd name="connsiteY67" fmla="*/ 2134730 h 2529178"/>
              <a:gd name="connsiteX68" fmla="*/ 2572870 w 2617694"/>
              <a:gd name="connsiteY68" fmla="*/ 2152660 h 2529178"/>
              <a:gd name="connsiteX69" fmla="*/ 2590800 w 2617694"/>
              <a:gd name="connsiteY69" fmla="*/ 2170589 h 2529178"/>
              <a:gd name="connsiteX70" fmla="*/ 2608729 w 2617694"/>
              <a:gd name="connsiteY70" fmla="*/ 2242307 h 2529178"/>
              <a:gd name="connsiteX71" fmla="*/ 2617694 w 2617694"/>
              <a:gd name="connsiteY71" fmla="*/ 2269201 h 2529178"/>
              <a:gd name="connsiteX72" fmla="*/ 2608729 w 2617694"/>
              <a:gd name="connsiteY72" fmla="*/ 2403672 h 2529178"/>
              <a:gd name="connsiteX73" fmla="*/ 2563906 w 2617694"/>
              <a:gd name="connsiteY73" fmla="*/ 2466425 h 2529178"/>
              <a:gd name="connsiteX74" fmla="*/ 2528047 w 2617694"/>
              <a:gd name="connsiteY74" fmla="*/ 2475389 h 2529178"/>
              <a:gd name="connsiteX75" fmla="*/ 2447365 w 2617694"/>
              <a:gd name="connsiteY75" fmla="*/ 2502283 h 2529178"/>
              <a:gd name="connsiteX76" fmla="*/ 2420470 w 2617694"/>
              <a:gd name="connsiteY76" fmla="*/ 2511248 h 2529178"/>
              <a:gd name="connsiteX77" fmla="*/ 2339788 w 2617694"/>
              <a:gd name="connsiteY77" fmla="*/ 2529178 h 2529178"/>
              <a:gd name="connsiteX78" fmla="*/ 2052917 w 2617694"/>
              <a:gd name="connsiteY78" fmla="*/ 2520213 h 2529178"/>
              <a:gd name="connsiteX79" fmla="*/ 1963270 w 2617694"/>
              <a:gd name="connsiteY79" fmla="*/ 2511248 h 2529178"/>
              <a:gd name="connsiteX80" fmla="*/ 1810870 w 2617694"/>
              <a:gd name="connsiteY80" fmla="*/ 2502283 h 2529178"/>
              <a:gd name="connsiteX81" fmla="*/ 1613647 w 2617694"/>
              <a:gd name="connsiteY81" fmla="*/ 2484354 h 2529178"/>
              <a:gd name="connsiteX82" fmla="*/ 1488141 w 2617694"/>
              <a:gd name="connsiteY82" fmla="*/ 2475389 h 2529178"/>
              <a:gd name="connsiteX83" fmla="*/ 1461247 w 2617694"/>
              <a:gd name="connsiteY83" fmla="*/ 2466425 h 2529178"/>
              <a:gd name="connsiteX84" fmla="*/ 1389529 w 2617694"/>
              <a:gd name="connsiteY84" fmla="*/ 2448495 h 2529178"/>
              <a:gd name="connsiteX85" fmla="*/ 1353670 w 2617694"/>
              <a:gd name="connsiteY85" fmla="*/ 2430566 h 2529178"/>
              <a:gd name="connsiteX86" fmla="*/ 1299882 w 2617694"/>
              <a:gd name="connsiteY86" fmla="*/ 2412636 h 2529178"/>
              <a:gd name="connsiteX87" fmla="*/ 1272988 w 2617694"/>
              <a:gd name="connsiteY87" fmla="*/ 2403672 h 2529178"/>
              <a:gd name="connsiteX88" fmla="*/ 1246094 w 2617694"/>
              <a:gd name="connsiteY88" fmla="*/ 2394707 h 2529178"/>
              <a:gd name="connsiteX89" fmla="*/ 1156447 w 2617694"/>
              <a:gd name="connsiteY89" fmla="*/ 2367813 h 2529178"/>
              <a:gd name="connsiteX90" fmla="*/ 1129553 w 2617694"/>
              <a:gd name="connsiteY90" fmla="*/ 2358848 h 2529178"/>
              <a:gd name="connsiteX91" fmla="*/ 1075765 w 2617694"/>
              <a:gd name="connsiteY91" fmla="*/ 2331954 h 2529178"/>
              <a:gd name="connsiteX92" fmla="*/ 1021976 w 2617694"/>
              <a:gd name="connsiteY92" fmla="*/ 2305060 h 2529178"/>
              <a:gd name="connsiteX93" fmla="*/ 977153 w 2617694"/>
              <a:gd name="connsiteY93" fmla="*/ 2269201 h 2529178"/>
              <a:gd name="connsiteX94" fmla="*/ 941294 w 2617694"/>
              <a:gd name="connsiteY94" fmla="*/ 2233342 h 2529178"/>
              <a:gd name="connsiteX95" fmla="*/ 914400 w 2617694"/>
              <a:gd name="connsiteY95" fmla="*/ 2215413 h 2529178"/>
              <a:gd name="connsiteX96" fmla="*/ 896470 w 2617694"/>
              <a:gd name="connsiteY96" fmla="*/ 2197483 h 2529178"/>
              <a:gd name="connsiteX97" fmla="*/ 860612 w 2617694"/>
              <a:gd name="connsiteY97" fmla="*/ 2179554 h 2529178"/>
              <a:gd name="connsiteX98" fmla="*/ 824753 w 2617694"/>
              <a:gd name="connsiteY98" fmla="*/ 2143695 h 2529178"/>
              <a:gd name="connsiteX99" fmla="*/ 806823 w 2617694"/>
              <a:gd name="connsiteY99" fmla="*/ 2125766 h 2529178"/>
              <a:gd name="connsiteX100" fmla="*/ 788894 w 2617694"/>
              <a:gd name="connsiteY100" fmla="*/ 2089907 h 2529178"/>
              <a:gd name="connsiteX101" fmla="*/ 753035 w 2617694"/>
              <a:gd name="connsiteY101" fmla="*/ 2036119 h 2529178"/>
              <a:gd name="connsiteX102" fmla="*/ 735106 w 2617694"/>
              <a:gd name="connsiteY102" fmla="*/ 1964401 h 2529178"/>
              <a:gd name="connsiteX103" fmla="*/ 717176 w 2617694"/>
              <a:gd name="connsiteY103" fmla="*/ 1946472 h 2529178"/>
              <a:gd name="connsiteX104" fmla="*/ 690282 w 2617694"/>
              <a:gd name="connsiteY104" fmla="*/ 1901648 h 2529178"/>
              <a:gd name="connsiteX105" fmla="*/ 681317 w 2617694"/>
              <a:gd name="connsiteY105" fmla="*/ 1874754 h 2529178"/>
              <a:gd name="connsiteX106" fmla="*/ 663388 w 2617694"/>
              <a:gd name="connsiteY106" fmla="*/ 1847860 h 2529178"/>
              <a:gd name="connsiteX107" fmla="*/ 654423 w 2617694"/>
              <a:gd name="connsiteY107" fmla="*/ 1812001 h 2529178"/>
              <a:gd name="connsiteX108" fmla="*/ 636494 w 2617694"/>
              <a:gd name="connsiteY108" fmla="*/ 1749248 h 2529178"/>
              <a:gd name="connsiteX109" fmla="*/ 609600 w 2617694"/>
              <a:gd name="connsiteY109" fmla="*/ 1650636 h 2529178"/>
              <a:gd name="connsiteX110" fmla="*/ 591670 w 2617694"/>
              <a:gd name="connsiteY110" fmla="*/ 1632707 h 2529178"/>
              <a:gd name="connsiteX111" fmla="*/ 564776 w 2617694"/>
              <a:gd name="connsiteY111" fmla="*/ 1552025 h 2529178"/>
              <a:gd name="connsiteX112" fmla="*/ 555812 w 2617694"/>
              <a:gd name="connsiteY112" fmla="*/ 1525130 h 2529178"/>
              <a:gd name="connsiteX113" fmla="*/ 537882 w 2617694"/>
              <a:gd name="connsiteY113" fmla="*/ 1507201 h 2529178"/>
              <a:gd name="connsiteX114" fmla="*/ 493059 w 2617694"/>
              <a:gd name="connsiteY114" fmla="*/ 1426519 h 2529178"/>
              <a:gd name="connsiteX115" fmla="*/ 484094 w 2617694"/>
              <a:gd name="connsiteY115" fmla="*/ 1390660 h 2529178"/>
              <a:gd name="connsiteX116" fmla="*/ 457200 w 2617694"/>
              <a:gd name="connsiteY116" fmla="*/ 1318942 h 2529178"/>
              <a:gd name="connsiteX117" fmla="*/ 439270 w 2617694"/>
              <a:gd name="connsiteY117" fmla="*/ 1292048 h 2529178"/>
              <a:gd name="connsiteX118" fmla="*/ 403412 w 2617694"/>
              <a:gd name="connsiteY118" fmla="*/ 1220330 h 2529178"/>
              <a:gd name="connsiteX119" fmla="*/ 394447 w 2617694"/>
              <a:gd name="connsiteY119" fmla="*/ 1193436 h 2529178"/>
              <a:gd name="connsiteX120" fmla="*/ 376517 w 2617694"/>
              <a:gd name="connsiteY120" fmla="*/ 1130683 h 2529178"/>
              <a:gd name="connsiteX121" fmla="*/ 358588 w 2617694"/>
              <a:gd name="connsiteY121" fmla="*/ 1103789 h 2529178"/>
              <a:gd name="connsiteX122" fmla="*/ 349623 w 2617694"/>
              <a:gd name="connsiteY122" fmla="*/ 1058966 h 2529178"/>
              <a:gd name="connsiteX123" fmla="*/ 331694 w 2617694"/>
              <a:gd name="connsiteY123" fmla="*/ 1032072 h 2529178"/>
              <a:gd name="connsiteX124" fmla="*/ 322729 w 2617694"/>
              <a:gd name="connsiteY124" fmla="*/ 1005178 h 2529178"/>
              <a:gd name="connsiteX125" fmla="*/ 286870 w 2617694"/>
              <a:gd name="connsiteY125" fmla="*/ 933460 h 2529178"/>
              <a:gd name="connsiteX126" fmla="*/ 277906 w 2617694"/>
              <a:gd name="connsiteY126" fmla="*/ 879672 h 2529178"/>
              <a:gd name="connsiteX127" fmla="*/ 268941 w 2617694"/>
              <a:gd name="connsiteY127" fmla="*/ 852778 h 2529178"/>
              <a:gd name="connsiteX128" fmla="*/ 251012 w 2617694"/>
              <a:gd name="connsiteY128" fmla="*/ 772095 h 2529178"/>
              <a:gd name="connsiteX129" fmla="*/ 233082 w 2617694"/>
              <a:gd name="connsiteY129" fmla="*/ 754166 h 2529178"/>
              <a:gd name="connsiteX130" fmla="*/ 188259 w 2617694"/>
              <a:gd name="connsiteY130" fmla="*/ 673483 h 2529178"/>
              <a:gd name="connsiteX131" fmla="*/ 170329 w 2617694"/>
              <a:gd name="connsiteY131" fmla="*/ 646589 h 2529178"/>
              <a:gd name="connsiteX132" fmla="*/ 152400 w 2617694"/>
              <a:gd name="connsiteY132" fmla="*/ 592801 h 2529178"/>
              <a:gd name="connsiteX133" fmla="*/ 98612 w 2617694"/>
              <a:gd name="connsiteY133" fmla="*/ 556942 h 2529178"/>
              <a:gd name="connsiteX134" fmla="*/ 71717 w 2617694"/>
              <a:gd name="connsiteY134" fmla="*/ 512119 h 2529178"/>
              <a:gd name="connsiteX135" fmla="*/ 62753 w 2617694"/>
              <a:gd name="connsiteY135" fmla="*/ 485225 h 2529178"/>
              <a:gd name="connsiteX136" fmla="*/ 44823 w 2617694"/>
              <a:gd name="connsiteY136" fmla="*/ 458330 h 2529178"/>
              <a:gd name="connsiteX137" fmla="*/ 8965 w 2617694"/>
              <a:gd name="connsiteY137" fmla="*/ 377648 h 2529178"/>
              <a:gd name="connsiteX138" fmla="*/ 0 w 2617694"/>
              <a:gd name="connsiteY138" fmla="*/ 341789 h 2529178"/>
              <a:gd name="connsiteX139" fmla="*/ 8965 w 2617694"/>
              <a:gd name="connsiteY139" fmla="*/ 314895 h 2529178"/>
              <a:gd name="connsiteX140" fmla="*/ 17929 w 2617694"/>
              <a:gd name="connsiteY140" fmla="*/ 252142 h 2529178"/>
              <a:gd name="connsiteX141" fmla="*/ 35859 w 2617694"/>
              <a:gd name="connsiteY141" fmla="*/ 126636 h 2529178"/>
              <a:gd name="connsiteX142" fmla="*/ 71717 w 2617694"/>
              <a:gd name="connsiteY142" fmla="*/ 72848 h 2529178"/>
              <a:gd name="connsiteX143" fmla="*/ 89647 w 2617694"/>
              <a:gd name="connsiteY143" fmla="*/ 45954 h 2529178"/>
              <a:gd name="connsiteX144" fmla="*/ 116541 w 2617694"/>
              <a:gd name="connsiteY144" fmla="*/ 36989 h 2529178"/>
              <a:gd name="connsiteX145" fmla="*/ 152400 w 2617694"/>
              <a:gd name="connsiteY145" fmla="*/ 1130 h 252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617694" h="2529178">
                <a:moveTo>
                  <a:pt x="152400" y="1130"/>
                </a:moveTo>
                <a:cubicBezTo>
                  <a:pt x="164353" y="-3352"/>
                  <a:pt x="176412" y="6710"/>
                  <a:pt x="188259" y="10095"/>
                </a:cubicBezTo>
                <a:cubicBezTo>
                  <a:pt x="197345" y="12691"/>
                  <a:pt x="205761" y="20104"/>
                  <a:pt x="215153" y="19060"/>
                </a:cubicBezTo>
                <a:cubicBezTo>
                  <a:pt x="233937" y="16973"/>
                  <a:pt x="268941" y="1130"/>
                  <a:pt x="268941" y="1130"/>
                </a:cubicBezTo>
                <a:cubicBezTo>
                  <a:pt x="277906" y="4118"/>
                  <a:pt x="286749" y="7499"/>
                  <a:pt x="295835" y="10095"/>
                </a:cubicBezTo>
                <a:cubicBezTo>
                  <a:pt x="374631" y="32609"/>
                  <a:pt x="294106" y="6530"/>
                  <a:pt x="358588" y="28025"/>
                </a:cubicBezTo>
                <a:cubicBezTo>
                  <a:pt x="370541" y="36990"/>
                  <a:pt x="384882" y="43441"/>
                  <a:pt x="394447" y="54919"/>
                </a:cubicBezTo>
                <a:cubicBezTo>
                  <a:pt x="400497" y="62178"/>
                  <a:pt x="399186" y="73361"/>
                  <a:pt x="403412" y="81813"/>
                </a:cubicBezTo>
                <a:cubicBezTo>
                  <a:pt x="408230" y="91450"/>
                  <a:pt x="416523" y="99070"/>
                  <a:pt x="421341" y="108707"/>
                </a:cubicBezTo>
                <a:cubicBezTo>
                  <a:pt x="428876" y="123777"/>
                  <a:pt x="434959" y="157090"/>
                  <a:pt x="439270" y="171460"/>
                </a:cubicBezTo>
                <a:cubicBezTo>
                  <a:pt x="444701" y="189562"/>
                  <a:pt x="451223" y="207319"/>
                  <a:pt x="457200" y="225248"/>
                </a:cubicBezTo>
                <a:lnTo>
                  <a:pt x="466165" y="252142"/>
                </a:lnTo>
                <a:cubicBezTo>
                  <a:pt x="469153" y="261107"/>
                  <a:pt x="468447" y="272354"/>
                  <a:pt x="475129" y="279036"/>
                </a:cubicBezTo>
                <a:lnTo>
                  <a:pt x="493059" y="296966"/>
                </a:lnTo>
                <a:cubicBezTo>
                  <a:pt x="496047" y="308919"/>
                  <a:pt x="498483" y="321024"/>
                  <a:pt x="502023" y="332825"/>
                </a:cubicBezTo>
                <a:cubicBezTo>
                  <a:pt x="507454" y="350927"/>
                  <a:pt x="516247" y="368081"/>
                  <a:pt x="519953" y="386613"/>
                </a:cubicBezTo>
                <a:cubicBezTo>
                  <a:pt x="521549" y="394595"/>
                  <a:pt x="533133" y="456214"/>
                  <a:pt x="537882" y="467295"/>
                </a:cubicBezTo>
                <a:cubicBezTo>
                  <a:pt x="542126" y="477198"/>
                  <a:pt x="549835" y="485224"/>
                  <a:pt x="555812" y="494189"/>
                </a:cubicBezTo>
                <a:cubicBezTo>
                  <a:pt x="585251" y="582510"/>
                  <a:pt x="555345" y="519518"/>
                  <a:pt x="600635" y="574872"/>
                </a:cubicBezTo>
                <a:cubicBezTo>
                  <a:pt x="619558" y="597999"/>
                  <a:pt x="654423" y="646589"/>
                  <a:pt x="654423" y="646589"/>
                </a:cubicBezTo>
                <a:cubicBezTo>
                  <a:pt x="657411" y="655554"/>
                  <a:pt x="658526" y="665380"/>
                  <a:pt x="663388" y="673483"/>
                </a:cubicBezTo>
                <a:cubicBezTo>
                  <a:pt x="667736" y="680731"/>
                  <a:pt x="677537" y="683853"/>
                  <a:pt x="681317" y="691413"/>
                </a:cubicBezTo>
                <a:cubicBezTo>
                  <a:pt x="689769" y="708317"/>
                  <a:pt x="688764" y="729476"/>
                  <a:pt x="699247" y="745201"/>
                </a:cubicBezTo>
                <a:cubicBezTo>
                  <a:pt x="705223" y="754166"/>
                  <a:pt x="712358" y="762458"/>
                  <a:pt x="717176" y="772095"/>
                </a:cubicBezTo>
                <a:cubicBezTo>
                  <a:pt x="721402" y="780547"/>
                  <a:pt x="721279" y="790886"/>
                  <a:pt x="726141" y="798989"/>
                </a:cubicBezTo>
                <a:cubicBezTo>
                  <a:pt x="730489" y="806237"/>
                  <a:pt x="738790" y="810319"/>
                  <a:pt x="744070" y="816919"/>
                </a:cubicBezTo>
                <a:cubicBezTo>
                  <a:pt x="750801" y="825332"/>
                  <a:pt x="756023" y="834848"/>
                  <a:pt x="762000" y="843813"/>
                </a:cubicBezTo>
                <a:cubicBezTo>
                  <a:pt x="763673" y="850506"/>
                  <a:pt x="774419" y="897383"/>
                  <a:pt x="779929" y="906566"/>
                </a:cubicBezTo>
                <a:cubicBezTo>
                  <a:pt x="784278" y="913814"/>
                  <a:pt x="791882" y="918519"/>
                  <a:pt x="797859" y="924495"/>
                </a:cubicBezTo>
                <a:cubicBezTo>
                  <a:pt x="803835" y="936448"/>
                  <a:pt x="809158" y="948751"/>
                  <a:pt x="815788" y="960354"/>
                </a:cubicBezTo>
                <a:cubicBezTo>
                  <a:pt x="821133" y="969709"/>
                  <a:pt x="829341" y="977402"/>
                  <a:pt x="833717" y="987248"/>
                </a:cubicBezTo>
                <a:cubicBezTo>
                  <a:pt x="866681" y="1061416"/>
                  <a:pt x="832756" y="1022144"/>
                  <a:pt x="869576" y="1058966"/>
                </a:cubicBezTo>
                <a:cubicBezTo>
                  <a:pt x="896214" y="1138878"/>
                  <a:pt x="857934" y="1018697"/>
                  <a:pt x="896470" y="1211366"/>
                </a:cubicBezTo>
                <a:cubicBezTo>
                  <a:pt x="899458" y="1226307"/>
                  <a:pt x="902130" y="1241315"/>
                  <a:pt x="905435" y="1256189"/>
                </a:cubicBezTo>
                <a:cubicBezTo>
                  <a:pt x="908108" y="1268216"/>
                  <a:pt x="911984" y="1279966"/>
                  <a:pt x="914400" y="1292048"/>
                </a:cubicBezTo>
                <a:cubicBezTo>
                  <a:pt x="923851" y="1339300"/>
                  <a:pt x="925717" y="1367961"/>
                  <a:pt x="932329" y="1417554"/>
                </a:cubicBezTo>
                <a:cubicBezTo>
                  <a:pt x="935333" y="1440082"/>
                  <a:pt x="937876" y="1482434"/>
                  <a:pt x="950259" y="1507201"/>
                </a:cubicBezTo>
                <a:cubicBezTo>
                  <a:pt x="955077" y="1516838"/>
                  <a:pt x="959775" y="1527364"/>
                  <a:pt x="968188" y="1534095"/>
                </a:cubicBezTo>
                <a:cubicBezTo>
                  <a:pt x="975567" y="1539998"/>
                  <a:pt x="986630" y="1538834"/>
                  <a:pt x="995082" y="1543060"/>
                </a:cubicBezTo>
                <a:cubicBezTo>
                  <a:pt x="1004719" y="1547878"/>
                  <a:pt x="1012130" y="1556613"/>
                  <a:pt x="1021976" y="1560989"/>
                </a:cubicBezTo>
                <a:cubicBezTo>
                  <a:pt x="1117991" y="1603662"/>
                  <a:pt x="1041795" y="1556273"/>
                  <a:pt x="1102659" y="1596848"/>
                </a:cubicBezTo>
                <a:cubicBezTo>
                  <a:pt x="1125190" y="1664446"/>
                  <a:pt x="1094797" y="1581123"/>
                  <a:pt x="1129553" y="1650636"/>
                </a:cubicBezTo>
                <a:cubicBezTo>
                  <a:pt x="1133779" y="1659088"/>
                  <a:pt x="1133928" y="1669270"/>
                  <a:pt x="1138517" y="1677530"/>
                </a:cubicBezTo>
                <a:cubicBezTo>
                  <a:pt x="1195387" y="1779898"/>
                  <a:pt x="1152736" y="1699787"/>
                  <a:pt x="1192306" y="1749248"/>
                </a:cubicBezTo>
                <a:cubicBezTo>
                  <a:pt x="1199037" y="1757661"/>
                  <a:pt x="1201822" y="1769411"/>
                  <a:pt x="1210235" y="1776142"/>
                </a:cubicBezTo>
                <a:cubicBezTo>
                  <a:pt x="1217614" y="1782045"/>
                  <a:pt x="1228164" y="1782119"/>
                  <a:pt x="1237129" y="1785107"/>
                </a:cubicBezTo>
                <a:cubicBezTo>
                  <a:pt x="1243106" y="1791083"/>
                  <a:pt x="1247499" y="1799256"/>
                  <a:pt x="1255059" y="1803036"/>
                </a:cubicBezTo>
                <a:cubicBezTo>
                  <a:pt x="1271968" y="1811490"/>
                  <a:pt x="1346375" y="1819924"/>
                  <a:pt x="1353670" y="1820966"/>
                </a:cubicBezTo>
                <a:cubicBezTo>
                  <a:pt x="1371600" y="1826942"/>
                  <a:pt x="1394095" y="1825531"/>
                  <a:pt x="1407459" y="1838895"/>
                </a:cubicBezTo>
                <a:cubicBezTo>
                  <a:pt x="1446604" y="1878040"/>
                  <a:pt x="1418614" y="1859275"/>
                  <a:pt x="1470212" y="1874754"/>
                </a:cubicBezTo>
                <a:cubicBezTo>
                  <a:pt x="1488314" y="1880185"/>
                  <a:pt x="1524000" y="1892683"/>
                  <a:pt x="1524000" y="1892683"/>
                </a:cubicBezTo>
                <a:cubicBezTo>
                  <a:pt x="1569423" y="1938109"/>
                  <a:pt x="1510641" y="1884670"/>
                  <a:pt x="1568823" y="1919578"/>
                </a:cubicBezTo>
                <a:cubicBezTo>
                  <a:pt x="1576071" y="1923926"/>
                  <a:pt x="1580153" y="1932227"/>
                  <a:pt x="1586753" y="1937507"/>
                </a:cubicBezTo>
                <a:cubicBezTo>
                  <a:pt x="1595166" y="1944237"/>
                  <a:pt x="1604010" y="1950618"/>
                  <a:pt x="1613647" y="1955436"/>
                </a:cubicBezTo>
                <a:cubicBezTo>
                  <a:pt x="1631421" y="1964323"/>
                  <a:pt x="1669289" y="1970443"/>
                  <a:pt x="1685365" y="1973366"/>
                </a:cubicBezTo>
                <a:cubicBezTo>
                  <a:pt x="1703248" y="1976617"/>
                  <a:pt x="1721224" y="1979342"/>
                  <a:pt x="1739153" y="1982330"/>
                </a:cubicBezTo>
                <a:cubicBezTo>
                  <a:pt x="1757082" y="1988307"/>
                  <a:pt x="1777216" y="1989777"/>
                  <a:pt x="1792941" y="2000260"/>
                </a:cubicBezTo>
                <a:cubicBezTo>
                  <a:pt x="1812308" y="2013171"/>
                  <a:pt x="1823111" y="2023780"/>
                  <a:pt x="1846729" y="2027154"/>
                </a:cubicBezTo>
                <a:cubicBezTo>
                  <a:pt x="1879403" y="2031822"/>
                  <a:pt x="1912470" y="2033131"/>
                  <a:pt x="1945341" y="2036119"/>
                </a:cubicBezTo>
                <a:cubicBezTo>
                  <a:pt x="1957294" y="2039107"/>
                  <a:pt x="1968987" y="2043455"/>
                  <a:pt x="1981200" y="2045083"/>
                </a:cubicBezTo>
                <a:cubicBezTo>
                  <a:pt x="2013917" y="2049445"/>
                  <a:pt x="2047447" y="2047575"/>
                  <a:pt x="2079812" y="2054048"/>
                </a:cubicBezTo>
                <a:cubicBezTo>
                  <a:pt x="2092916" y="2056669"/>
                  <a:pt x="2103387" y="2066714"/>
                  <a:pt x="2115670" y="2071978"/>
                </a:cubicBezTo>
                <a:cubicBezTo>
                  <a:pt x="2124356" y="2075700"/>
                  <a:pt x="2133340" y="2078892"/>
                  <a:pt x="2142565" y="2080942"/>
                </a:cubicBezTo>
                <a:cubicBezTo>
                  <a:pt x="2237216" y="2101975"/>
                  <a:pt x="2162711" y="2078693"/>
                  <a:pt x="2223247" y="2098872"/>
                </a:cubicBezTo>
                <a:cubicBezTo>
                  <a:pt x="2293751" y="2084771"/>
                  <a:pt x="2267375" y="2085631"/>
                  <a:pt x="2366682" y="2098872"/>
                </a:cubicBezTo>
                <a:cubicBezTo>
                  <a:pt x="2415504" y="2105381"/>
                  <a:pt x="2387942" y="2107580"/>
                  <a:pt x="2429435" y="2116801"/>
                </a:cubicBezTo>
                <a:cubicBezTo>
                  <a:pt x="2447179" y="2120744"/>
                  <a:pt x="2465479" y="2121823"/>
                  <a:pt x="2483223" y="2125766"/>
                </a:cubicBezTo>
                <a:cubicBezTo>
                  <a:pt x="2492448" y="2127816"/>
                  <a:pt x="2501031" y="2132134"/>
                  <a:pt x="2510117" y="2134730"/>
                </a:cubicBezTo>
                <a:cubicBezTo>
                  <a:pt x="2588887" y="2157235"/>
                  <a:pt x="2508408" y="2131172"/>
                  <a:pt x="2572870" y="2152660"/>
                </a:cubicBezTo>
                <a:cubicBezTo>
                  <a:pt x="2578847" y="2158636"/>
                  <a:pt x="2587661" y="2162741"/>
                  <a:pt x="2590800" y="2170589"/>
                </a:cubicBezTo>
                <a:cubicBezTo>
                  <a:pt x="2599952" y="2193468"/>
                  <a:pt x="2600936" y="2218930"/>
                  <a:pt x="2608729" y="2242307"/>
                </a:cubicBezTo>
                <a:lnTo>
                  <a:pt x="2617694" y="2269201"/>
                </a:lnTo>
                <a:cubicBezTo>
                  <a:pt x="2614706" y="2314025"/>
                  <a:pt x="2613690" y="2359024"/>
                  <a:pt x="2608729" y="2403672"/>
                </a:cubicBezTo>
                <a:cubicBezTo>
                  <a:pt x="2606270" y="2425805"/>
                  <a:pt x="2585248" y="2461090"/>
                  <a:pt x="2563906" y="2466425"/>
                </a:cubicBezTo>
                <a:cubicBezTo>
                  <a:pt x="2551953" y="2469413"/>
                  <a:pt x="2539848" y="2471849"/>
                  <a:pt x="2528047" y="2475389"/>
                </a:cubicBezTo>
                <a:cubicBezTo>
                  <a:pt x="2500894" y="2483535"/>
                  <a:pt x="2474259" y="2493319"/>
                  <a:pt x="2447365" y="2502283"/>
                </a:cubicBezTo>
                <a:cubicBezTo>
                  <a:pt x="2438400" y="2505271"/>
                  <a:pt x="2429791" y="2509694"/>
                  <a:pt x="2420470" y="2511248"/>
                </a:cubicBezTo>
                <a:cubicBezTo>
                  <a:pt x="2357361" y="2521767"/>
                  <a:pt x="2383926" y="2514465"/>
                  <a:pt x="2339788" y="2529178"/>
                </a:cubicBezTo>
                <a:lnTo>
                  <a:pt x="2052917" y="2520213"/>
                </a:lnTo>
                <a:cubicBezTo>
                  <a:pt x="2022920" y="2518785"/>
                  <a:pt x="1993219" y="2513467"/>
                  <a:pt x="1963270" y="2511248"/>
                </a:cubicBezTo>
                <a:cubicBezTo>
                  <a:pt x="1912521" y="2507489"/>
                  <a:pt x="1861670" y="2505271"/>
                  <a:pt x="1810870" y="2502283"/>
                </a:cubicBezTo>
                <a:cubicBezTo>
                  <a:pt x="1714038" y="2482918"/>
                  <a:pt x="1788301" y="2495622"/>
                  <a:pt x="1613647" y="2484354"/>
                </a:cubicBezTo>
                <a:lnTo>
                  <a:pt x="1488141" y="2475389"/>
                </a:lnTo>
                <a:cubicBezTo>
                  <a:pt x="1479176" y="2472401"/>
                  <a:pt x="1470414" y="2468717"/>
                  <a:pt x="1461247" y="2466425"/>
                </a:cubicBezTo>
                <a:cubicBezTo>
                  <a:pt x="1427569" y="2458006"/>
                  <a:pt x="1418219" y="2460791"/>
                  <a:pt x="1389529" y="2448495"/>
                </a:cubicBezTo>
                <a:cubicBezTo>
                  <a:pt x="1377246" y="2443231"/>
                  <a:pt x="1366078" y="2435529"/>
                  <a:pt x="1353670" y="2430566"/>
                </a:cubicBezTo>
                <a:cubicBezTo>
                  <a:pt x="1336123" y="2423547"/>
                  <a:pt x="1317811" y="2418612"/>
                  <a:pt x="1299882" y="2412636"/>
                </a:cubicBezTo>
                <a:lnTo>
                  <a:pt x="1272988" y="2403672"/>
                </a:lnTo>
                <a:cubicBezTo>
                  <a:pt x="1264023" y="2400684"/>
                  <a:pt x="1255261" y="2396999"/>
                  <a:pt x="1246094" y="2394707"/>
                </a:cubicBezTo>
                <a:cubicBezTo>
                  <a:pt x="1191903" y="2381159"/>
                  <a:pt x="1221919" y="2389637"/>
                  <a:pt x="1156447" y="2367813"/>
                </a:cubicBezTo>
                <a:cubicBezTo>
                  <a:pt x="1147482" y="2364825"/>
                  <a:pt x="1137416" y="2364090"/>
                  <a:pt x="1129553" y="2358848"/>
                </a:cubicBezTo>
                <a:cubicBezTo>
                  <a:pt x="1052484" y="2307469"/>
                  <a:pt x="1149991" y="2369066"/>
                  <a:pt x="1075765" y="2331954"/>
                </a:cubicBezTo>
                <a:cubicBezTo>
                  <a:pt x="1006251" y="2297198"/>
                  <a:pt x="1089574" y="2327594"/>
                  <a:pt x="1021976" y="2305060"/>
                </a:cubicBezTo>
                <a:cubicBezTo>
                  <a:pt x="960956" y="2244037"/>
                  <a:pt x="1056298" y="2337039"/>
                  <a:pt x="977153" y="2269201"/>
                </a:cubicBezTo>
                <a:cubicBezTo>
                  <a:pt x="964318" y="2258200"/>
                  <a:pt x="955359" y="2242719"/>
                  <a:pt x="941294" y="2233342"/>
                </a:cubicBezTo>
                <a:cubicBezTo>
                  <a:pt x="932329" y="2227366"/>
                  <a:pt x="922813" y="2222144"/>
                  <a:pt x="914400" y="2215413"/>
                </a:cubicBezTo>
                <a:cubicBezTo>
                  <a:pt x="907800" y="2210133"/>
                  <a:pt x="903503" y="2202172"/>
                  <a:pt x="896470" y="2197483"/>
                </a:cubicBezTo>
                <a:cubicBezTo>
                  <a:pt x="885351" y="2190070"/>
                  <a:pt x="871303" y="2187572"/>
                  <a:pt x="860612" y="2179554"/>
                </a:cubicBezTo>
                <a:cubicBezTo>
                  <a:pt x="847089" y="2169412"/>
                  <a:pt x="836706" y="2155648"/>
                  <a:pt x="824753" y="2143695"/>
                </a:cubicBezTo>
                <a:lnTo>
                  <a:pt x="806823" y="2125766"/>
                </a:lnTo>
                <a:cubicBezTo>
                  <a:pt x="800847" y="2113813"/>
                  <a:pt x="795770" y="2101366"/>
                  <a:pt x="788894" y="2089907"/>
                </a:cubicBezTo>
                <a:cubicBezTo>
                  <a:pt x="777807" y="2071429"/>
                  <a:pt x="753035" y="2036119"/>
                  <a:pt x="753035" y="2036119"/>
                </a:cubicBezTo>
                <a:cubicBezTo>
                  <a:pt x="751108" y="2026484"/>
                  <a:pt x="743374" y="1978181"/>
                  <a:pt x="735106" y="1964401"/>
                </a:cubicBezTo>
                <a:cubicBezTo>
                  <a:pt x="730757" y="1957153"/>
                  <a:pt x="723153" y="1952448"/>
                  <a:pt x="717176" y="1946472"/>
                </a:cubicBezTo>
                <a:cubicBezTo>
                  <a:pt x="691785" y="1870293"/>
                  <a:pt x="727197" y="1963171"/>
                  <a:pt x="690282" y="1901648"/>
                </a:cubicBezTo>
                <a:cubicBezTo>
                  <a:pt x="685420" y="1893545"/>
                  <a:pt x="685543" y="1883206"/>
                  <a:pt x="681317" y="1874754"/>
                </a:cubicBezTo>
                <a:cubicBezTo>
                  <a:pt x="676499" y="1865117"/>
                  <a:pt x="669364" y="1856825"/>
                  <a:pt x="663388" y="1847860"/>
                </a:cubicBezTo>
                <a:cubicBezTo>
                  <a:pt x="660400" y="1835907"/>
                  <a:pt x="657808" y="1823848"/>
                  <a:pt x="654423" y="1812001"/>
                </a:cubicBezTo>
                <a:cubicBezTo>
                  <a:pt x="639451" y="1759596"/>
                  <a:pt x="650505" y="1812296"/>
                  <a:pt x="636494" y="1749248"/>
                </a:cubicBezTo>
                <a:cubicBezTo>
                  <a:pt x="632493" y="1731244"/>
                  <a:pt x="621592" y="1662628"/>
                  <a:pt x="609600" y="1650636"/>
                </a:cubicBezTo>
                <a:lnTo>
                  <a:pt x="591670" y="1632707"/>
                </a:lnTo>
                <a:lnTo>
                  <a:pt x="564776" y="1552025"/>
                </a:lnTo>
                <a:cubicBezTo>
                  <a:pt x="561788" y="1543060"/>
                  <a:pt x="562494" y="1531812"/>
                  <a:pt x="555812" y="1525130"/>
                </a:cubicBezTo>
                <a:lnTo>
                  <a:pt x="537882" y="1507201"/>
                </a:lnTo>
                <a:cubicBezTo>
                  <a:pt x="515944" y="1441386"/>
                  <a:pt x="533317" y="1466777"/>
                  <a:pt x="493059" y="1426519"/>
                </a:cubicBezTo>
                <a:cubicBezTo>
                  <a:pt x="490071" y="1414566"/>
                  <a:pt x="487479" y="1402507"/>
                  <a:pt x="484094" y="1390660"/>
                </a:cubicBezTo>
                <a:cubicBezTo>
                  <a:pt x="478922" y="1372560"/>
                  <a:pt x="463512" y="1331566"/>
                  <a:pt x="457200" y="1318942"/>
                </a:cubicBezTo>
                <a:cubicBezTo>
                  <a:pt x="452382" y="1309305"/>
                  <a:pt x="445247" y="1301013"/>
                  <a:pt x="439270" y="1292048"/>
                </a:cubicBezTo>
                <a:cubicBezTo>
                  <a:pt x="418668" y="1230242"/>
                  <a:pt x="434704" y="1251624"/>
                  <a:pt x="403412" y="1220330"/>
                </a:cubicBezTo>
                <a:cubicBezTo>
                  <a:pt x="400424" y="1211365"/>
                  <a:pt x="397043" y="1202522"/>
                  <a:pt x="394447" y="1193436"/>
                </a:cubicBezTo>
                <a:cubicBezTo>
                  <a:pt x="390617" y="1180032"/>
                  <a:pt x="383681" y="1145012"/>
                  <a:pt x="376517" y="1130683"/>
                </a:cubicBezTo>
                <a:cubicBezTo>
                  <a:pt x="371699" y="1121046"/>
                  <a:pt x="364564" y="1112754"/>
                  <a:pt x="358588" y="1103789"/>
                </a:cubicBezTo>
                <a:cubicBezTo>
                  <a:pt x="355600" y="1088848"/>
                  <a:pt x="354973" y="1073233"/>
                  <a:pt x="349623" y="1058966"/>
                </a:cubicBezTo>
                <a:cubicBezTo>
                  <a:pt x="345840" y="1048878"/>
                  <a:pt x="336512" y="1041709"/>
                  <a:pt x="331694" y="1032072"/>
                </a:cubicBezTo>
                <a:cubicBezTo>
                  <a:pt x="327468" y="1023620"/>
                  <a:pt x="326639" y="1013781"/>
                  <a:pt x="322729" y="1005178"/>
                </a:cubicBezTo>
                <a:cubicBezTo>
                  <a:pt x="311669" y="980846"/>
                  <a:pt x="286870" y="933460"/>
                  <a:pt x="286870" y="933460"/>
                </a:cubicBezTo>
                <a:cubicBezTo>
                  <a:pt x="283882" y="915531"/>
                  <a:pt x="281849" y="897416"/>
                  <a:pt x="277906" y="879672"/>
                </a:cubicBezTo>
                <a:cubicBezTo>
                  <a:pt x="275856" y="870447"/>
                  <a:pt x="270991" y="862003"/>
                  <a:pt x="268941" y="852778"/>
                </a:cubicBezTo>
                <a:cubicBezTo>
                  <a:pt x="266174" y="840326"/>
                  <a:pt x="261694" y="789898"/>
                  <a:pt x="251012" y="772095"/>
                </a:cubicBezTo>
                <a:cubicBezTo>
                  <a:pt x="246663" y="764847"/>
                  <a:pt x="239059" y="760142"/>
                  <a:pt x="233082" y="754166"/>
                </a:cubicBezTo>
                <a:cubicBezTo>
                  <a:pt x="217303" y="706831"/>
                  <a:pt x="229358" y="735132"/>
                  <a:pt x="188259" y="673483"/>
                </a:cubicBezTo>
                <a:lnTo>
                  <a:pt x="170329" y="646589"/>
                </a:lnTo>
                <a:cubicBezTo>
                  <a:pt x="164353" y="628660"/>
                  <a:pt x="168125" y="603284"/>
                  <a:pt x="152400" y="592801"/>
                </a:cubicBezTo>
                <a:lnTo>
                  <a:pt x="98612" y="556942"/>
                </a:lnTo>
                <a:cubicBezTo>
                  <a:pt x="73214" y="480750"/>
                  <a:pt x="108637" y="573652"/>
                  <a:pt x="71717" y="512119"/>
                </a:cubicBezTo>
                <a:cubicBezTo>
                  <a:pt x="66855" y="504016"/>
                  <a:pt x="66979" y="493677"/>
                  <a:pt x="62753" y="485225"/>
                </a:cubicBezTo>
                <a:cubicBezTo>
                  <a:pt x="57935" y="475588"/>
                  <a:pt x="50800" y="467295"/>
                  <a:pt x="44823" y="458330"/>
                </a:cubicBezTo>
                <a:cubicBezTo>
                  <a:pt x="23487" y="394321"/>
                  <a:pt x="37377" y="420267"/>
                  <a:pt x="8965" y="377648"/>
                </a:cubicBezTo>
                <a:cubicBezTo>
                  <a:pt x="5977" y="365695"/>
                  <a:pt x="0" y="354110"/>
                  <a:pt x="0" y="341789"/>
                </a:cubicBezTo>
                <a:cubicBezTo>
                  <a:pt x="0" y="332339"/>
                  <a:pt x="7112" y="324161"/>
                  <a:pt x="8965" y="314895"/>
                </a:cubicBezTo>
                <a:cubicBezTo>
                  <a:pt x="13109" y="294175"/>
                  <a:pt x="15136" y="273087"/>
                  <a:pt x="17929" y="252142"/>
                </a:cubicBezTo>
                <a:cubicBezTo>
                  <a:pt x="18155" y="250444"/>
                  <a:pt x="31228" y="137751"/>
                  <a:pt x="35859" y="126636"/>
                </a:cubicBezTo>
                <a:cubicBezTo>
                  <a:pt x="44147" y="106745"/>
                  <a:pt x="59764" y="90777"/>
                  <a:pt x="71717" y="72848"/>
                </a:cubicBezTo>
                <a:cubicBezTo>
                  <a:pt x="77694" y="63883"/>
                  <a:pt x="79426" y="49361"/>
                  <a:pt x="89647" y="45954"/>
                </a:cubicBezTo>
                <a:cubicBezTo>
                  <a:pt x="98612" y="42966"/>
                  <a:pt x="108089" y="41215"/>
                  <a:pt x="116541" y="36989"/>
                </a:cubicBezTo>
                <a:cubicBezTo>
                  <a:pt x="136815" y="26852"/>
                  <a:pt x="140447" y="5612"/>
                  <a:pt x="152400" y="1130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863788" y="3603812"/>
            <a:ext cx="1416662" cy="1219200"/>
          </a:xfrm>
          <a:custGeom>
            <a:avLst/>
            <a:gdLst>
              <a:gd name="connsiteX0" fmla="*/ 295836 w 1416662"/>
              <a:gd name="connsiteY0" fmla="*/ 53788 h 1219200"/>
              <a:gd name="connsiteX1" fmla="*/ 206188 w 1416662"/>
              <a:gd name="connsiteY1" fmla="*/ 8964 h 1219200"/>
              <a:gd name="connsiteX2" fmla="*/ 179294 w 1416662"/>
              <a:gd name="connsiteY2" fmla="*/ 0 h 1219200"/>
              <a:gd name="connsiteX3" fmla="*/ 62753 w 1416662"/>
              <a:gd name="connsiteY3" fmla="*/ 17929 h 1219200"/>
              <a:gd name="connsiteX4" fmla="*/ 35859 w 1416662"/>
              <a:gd name="connsiteY4" fmla="*/ 26894 h 1219200"/>
              <a:gd name="connsiteX5" fmla="*/ 17930 w 1416662"/>
              <a:gd name="connsiteY5" fmla="*/ 53788 h 1219200"/>
              <a:gd name="connsiteX6" fmla="*/ 0 w 1416662"/>
              <a:gd name="connsiteY6" fmla="*/ 134470 h 1219200"/>
              <a:gd name="connsiteX7" fmla="*/ 26894 w 1416662"/>
              <a:gd name="connsiteY7" fmla="*/ 286870 h 1219200"/>
              <a:gd name="connsiteX8" fmla="*/ 53788 w 1416662"/>
              <a:gd name="connsiteY8" fmla="*/ 331694 h 1219200"/>
              <a:gd name="connsiteX9" fmla="*/ 89647 w 1416662"/>
              <a:gd name="connsiteY9" fmla="*/ 403412 h 1219200"/>
              <a:gd name="connsiteX10" fmla="*/ 116541 w 1416662"/>
              <a:gd name="connsiteY10" fmla="*/ 466164 h 1219200"/>
              <a:gd name="connsiteX11" fmla="*/ 161365 w 1416662"/>
              <a:gd name="connsiteY11" fmla="*/ 537882 h 1219200"/>
              <a:gd name="connsiteX12" fmla="*/ 188259 w 1416662"/>
              <a:gd name="connsiteY12" fmla="*/ 582706 h 1219200"/>
              <a:gd name="connsiteX13" fmla="*/ 206188 w 1416662"/>
              <a:gd name="connsiteY13" fmla="*/ 609600 h 1219200"/>
              <a:gd name="connsiteX14" fmla="*/ 233083 w 1416662"/>
              <a:gd name="connsiteY14" fmla="*/ 618564 h 1219200"/>
              <a:gd name="connsiteX15" fmla="*/ 268941 w 1416662"/>
              <a:gd name="connsiteY15" fmla="*/ 654423 h 1219200"/>
              <a:gd name="connsiteX16" fmla="*/ 313765 w 1416662"/>
              <a:gd name="connsiteY16" fmla="*/ 708212 h 1219200"/>
              <a:gd name="connsiteX17" fmla="*/ 331694 w 1416662"/>
              <a:gd name="connsiteY17" fmla="*/ 744070 h 1219200"/>
              <a:gd name="connsiteX18" fmla="*/ 358588 w 1416662"/>
              <a:gd name="connsiteY18" fmla="*/ 762000 h 1219200"/>
              <a:gd name="connsiteX19" fmla="*/ 376518 w 1416662"/>
              <a:gd name="connsiteY19" fmla="*/ 779929 h 1219200"/>
              <a:gd name="connsiteX20" fmla="*/ 430306 w 1416662"/>
              <a:gd name="connsiteY20" fmla="*/ 806823 h 1219200"/>
              <a:gd name="connsiteX21" fmla="*/ 448236 w 1416662"/>
              <a:gd name="connsiteY21" fmla="*/ 824753 h 1219200"/>
              <a:gd name="connsiteX22" fmla="*/ 475130 w 1416662"/>
              <a:gd name="connsiteY22" fmla="*/ 833717 h 1219200"/>
              <a:gd name="connsiteX23" fmla="*/ 510988 w 1416662"/>
              <a:gd name="connsiteY23" fmla="*/ 869576 h 1219200"/>
              <a:gd name="connsiteX24" fmla="*/ 564777 w 1416662"/>
              <a:gd name="connsiteY24" fmla="*/ 941294 h 1219200"/>
              <a:gd name="connsiteX25" fmla="*/ 591671 w 1416662"/>
              <a:gd name="connsiteY25" fmla="*/ 968188 h 1219200"/>
              <a:gd name="connsiteX26" fmla="*/ 600636 w 1416662"/>
              <a:gd name="connsiteY26" fmla="*/ 995082 h 1219200"/>
              <a:gd name="connsiteX27" fmla="*/ 636494 w 1416662"/>
              <a:gd name="connsiteY27" fmla="*/ 1013012 h 1219200"/>
              <a:gd name="connsiteX28" fmla="*/ 663388 w 1416662"/>
              <a:gd name="connsiteY28" fmla="*/ 1030941 h 1219200"/>
              <a:gd name="connsiteX29" fmla="*/ 681318 w 1416662"/>
              <a:gd name="connsiteY29" fmla="*/ 1048870 h 1219200"/>
              <a:gd name="connsiteX30" fmla="*/ 744071 w 1416662"/>
              <a:gd name="connsiteY30" fmla="*/ 1084729 h 1219200"/>
              <a:gd name="connsiteX31" fmla="*/ 779930 w 1416662"/>
              <a:gd name="connsiteY31" fmla="*/ 1093694 h 1219200"/>
              <a:gd name="connsiteX32" fmla="*/ 833718 w 1416662"/>
              <a:gd name="connsiteY32" fmla="*/ 1138517 h 1219200"/>
              <a:gd name="connsiteX33" fmla="*/ 887506 w 1416662"/>
              <a:gd name="connsiteY33" fmla="*/ 1156447 h 1219200"/>
              <a:gd name="connsiteX34" fmla="*/ 977153 w 1416662"/>
              <a:gd name="connsiteY34" fmla="*/ 1174376 h 1219200"/>
              <a:gd name="connsiteX35" fmla="*/ 1039906 w 1416662"/>
              <a:gd name="connsiteY35" fmla="*/ 1192306 h 1219200"/>
              <a:gd name="connsiteX36" fmla="*/ 1066800 w 1416662"/>
              <a:gd name="connsiteY36" fmla="*/ 1201270 h 1219200"/>
              <a:gd name="connsiteX37" fmla="*/ 1138518 w 1416662"/>
              <a:gd name="connsiteY37" fmla="*/ 1219200 h 1219200"/>
              <a:gd name="connsiteX38" fmla="*/ 1299883 w 1416662"/>
              <a:gd name="connsiteY38" fmla="*/ 1210235 h 1219200"/>
              <a:gd name="connsiteX39" fmla="*/ 1353671 w 1416662"/>
              <a:gd name="connsiteY39" fmla="*/ 1183341 h 1219200"/>
              <a:gd name="connsiteX40" fmla="*/ 1380565 w 1416662"/>
              <a:gd name="connsiteY40" fmla="*/ 1174376 h 1219200"/>
              <a:gd name="connsiteX41" fmla="*/ 1416424 w 1416662"/>
              <a:gd name="connsiteY41" fmla="*/ 1120588 h 1219200"/>
              <a:gd name="connsiteX42" fmla="*/ 1407459 w 1416662"/>
              <a:gd name="connsiteY42" fmla="*/ 1057835 h 1219200"/>
              <a:gd name="connsiteX43" fmla="*/ 1398494 w 1416662"/>
              <a:gd name="connsiteY43" fmla="*/ 1030941 h 1219200"/>
              <a:gd name="connsiteX44" fmla="*/ 1317812 w 1416662"/>
              <a:gd name="connsiteY44" fmla="*/ 932329 h 1219200"/>
              <a:gd name="connsiteX45" fmla="*/ 1290918 w 1416662"/>
              <a:gd name="connsiteY45" fmla="*/ 914400 h 1219200"/>
              <a:gd name="connsiteX46" fmla="*/ 1255059 w 1416662"/>
              <a:gd name="connsiteY46" fmla="*/ 905435 h 1219200"/>
              <a:gd name="connsiteX47" fmla="*/ 1201271 w 1416662"/>
              <a:gd name="connsiteY47" fmla="*/ 887506 h 1219200"/>
              <a:gd name="connsiteX48" fmla="*/ 1174377 w 1416662"/>
              <a:gd name="connsiteY48" fmla="*/ 878541 h 1219200"/>
              <a:gd name="connsiteX49" fmla="*/ 1129553 w 1416662"/>
              <a:gd name="connsiteY49" fmla="*/ 842682 h 1219200"/>
              <a:gd name="connsiteX50" fmla="*/ 1075765 w 1416662"/>
              <a:gd name="connsiteY50" fmla="*/ 824753 h 1219200"/>
              <a:gd name="connsiteX51" fmla="*/ 1030941 w 1416662"/>
              <a:gd name="connsiteY51" fmla="*/ 797859 h 1219200"/>
              <a:gd name="connsiteX52" fmla="*/ 959224 w 1416662"/>
              <a:gd name="connsiteY52" fmla="*/ 744070 h 1219200"/>
              <a:gd name="connsiteX53" fmla="*/ 941294 w 1416662"/>
              <a:gd name="connsiteY53" fmla="*/ 717176 h 1219200"/>
              <a:gd name="connsiteX54" fmla="*/ 932330 w 1416662"/>
              <a:gd name="connsiteY54" fmla="*/ 681317 h 1219200"/>
              <a:gd name="connsiteX55" fmla="*/ 905436 w 1416662"/>
              <a:gd name="connsiteY55" fmla="*/ 663388 h 1219200"/>
              <a:gd name="connsiteX56" fmla="*/ 887506 w 1416662"/>
              <a:gd name="connsiteY56" fmla="*/ 609600 h 1219200"/>
              <a:gd name="connsiteX57" fmla="*/ 851647 w 1416662"/>
              <a:gd name="connsiteY57" fmla="*/ 564776 h 1219200"/>
              <a:gd name="connsiteX58" fmla="*/ 815788 w 1416662"/>
              <a:gd name="connsiteY58" fmla="*/ 502023 h 1219200"/>
              <a:gd name="connsiteX59" fmla="*/ 744071 w 1416662"/>
              <a:gd name="connsiteY59" fmla="*/ 412376 h 1219200"/>
              <a:gd name="connsiteX60" fmla="*/ 717177 w 1416662"/>
              <a:gd name="connsiteY60" fmla="*/ 394447 h 1219200"/>
              <a:gd name="connsiteX61" fmla="*/ 636494 w 1416662"/>
              <a:gd name="connsiteY61" fmla="*/ 340659 h 1219200"/>
              <a:gd name="connsiteX62" fmla="*/ 609600 w 1416662"/>
              <a:gd name="connsiteY62" fmla="*/ 322729 h 1219200"/>
              <a:gd name="connsiteX63" fmla="*/ 573741 w 1416662"/>
              <a:gd name="connsiteY63" fmla="*/ 304800 h 1219200"/>
              <a:gd name="connsiteX64" fmla="*/ 555812 w 1416662"/>
              <a:gd name="connsiteY64" fmla="*/ 286870 h 1219200"/>
              <a:gd name="connsiteX65" fmla="*/ 528918 w 1416662"/>
              <a:gd name="connsiteY65" fmla="*/ 268941 h 1219200"/>
              <a:gd name="connsiteX66" fmla="*/ 510988 w 1416662"/>
              <a:gd name="connsiteY66" fmla="*/ 251012 h 1219200"/>
              <a:gd name="connsiteX67" fmla="*/ 457200 w 1416662"/>
              <a:gd name="connsiteY67" fmla="*/ 215153 h 1219200"/>
              <a:gd name="connsiteX68" fmla="*/ 403412 w 1416662"/>
              <a:gd name="connsiteY68" fmla="*/ 179294 h 1219200"/>
              <a:gd name="connsiteX69" fmla="*/ 376518 w 1416662"/>
              <a:gd name="connsiteY69" fmla="*/ 161364 h 1219200"/>
              <a:gd name="connsiteX70" fmla="*/ 340659 w 1416662"/>
              <a:gd name="connsiteY70" fmla="*/ 134470 h 1219200"/>
              <a:gd name="connsiteX71" fmla="*/ 322730 w 1416662"/>
              <a:gd name="connsiteY71" fmla="*/ 107576 h 1219200"/>
              <a:gd name="connsiteX72" fmla="*/ 313765 w 1416662"/>
              <a:gd name="connsiteY72" fmla="*/ 80682 h 1219200"/>
              <a:gd name="connsiteX73" fmla="*/ 295836 w 1416662"/>
              <a:gd name="connsiteY73" fmla="*/ 53788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16662" h="1219200">
                <a:moveTo>
                  <a:pt x="295836" y="53788"/>
                </a:moveTo>
                <a:cubicBezTo>
                  <a:pt x="244859" y="15555"/>
                  <a:pt x="274150" y="31618"/>
                  <a:pt x="206188" y="8964"/>
                </a:cubicBezTo>
                <a:lnTo>
                  <a:pt x="179294" y="0"/>
                </a:lnTo>
                <a:cubicBezTo>
                  <a:pt x="159264" y="2861"/>
                  <a:pt x="85153" y="12951"/>
                  <a:pt x="62753" y="17929"/>
                </a:cubicBezTo>
                <a:cubicBezTo>
                  <a:pt x="53528" y="19979"/>
                  <a:pt x="44824" y="23906"/>
                  <a:pt x="35859" y="26894"/>
                </a:cubicBezTo>
                <a:cubicBezTo>
                  <a:pt x="29883" y="35859"/>
                  <a:pt x="22748" y="44151"/>
                  <a:pt x="17930" y="53788"/>
                </a:cubicBezTo>
                <a:cubicBezTo>
                  <a:pt x="6895" y="75858"/>
                  <a:pt x="3444" y="113809"/>
                  <a:pt x="0" y="134470"/>
                </a:cubicBezTo>
                <a:cubicBezTo>
                  <a:pt x="16414" y="364262"/>
                  <a:pt x="-16016" y="201049"/>
                  <a:pt x="26894" y="286870"/>
                </a:cubicBezTo>
                <a:cubicBezTo>
                  <a:pt x="50169" y="333420"/>
                  <a:pt x="18769" y="296673"/>
                  <a:pt x="53788" y="331694"/>
                </a:cubicBezTo>
                <a:cubicBezTo>
                  <a:pt x="74391" y="393500"/>
                  <a:pt x="58355" y="372118"/>
                  <a:pt x="89647" y="403412"/>
                </a:cubicBezTo>
                <a:cubicBezTo>
                  <a:pt x="118507" y="489989"/>
                  <a:pt x="72227" y="355380"/>
                  <a:pt x="116541" y="466164"/>
                </a:cubicBezTo>
                <a:cubicBezTo>
                  <a:pt x="143697" y="534053"/>
                  <a:pt x="115428" y="507258"/>
                  <a:pt x="161365" y="537882"/>
                </a:cubicBezTo>
                <a:cubicBezTo>
                  <a:pt x="176934" y="584587"/>
                  <a:pt x="160132" y="547547"/>
                  <a:pt x="188259" y="582706"/>
                </a:cubicBezTo>
                <a:cubicBezTo>
                  <a:pt x="194989" y="591119"/>
                  <a:pt x="197775" y="602870"/>
                  <a:pt x="206188" y="609600"/>
                </a:cubicBezTo>
                <a:cubicBezTo>
                  <a:pt x="213567" y="615503"/>
                  <a:pt x="224118" y="615576"/>
                  <a:pt x="233083" y="618564"/>
                </a:cubicBezTo>
                <a:cubicBezTo>
                  <a:pt x="256986" y="690282"/>
                  <a:pt x="221131" y="606614"/>
                  <a:pt x="268941" y="654423"/>
                </a:cubicBezTo>
                <a:cubicBezTo>
                  <a:pt x="359942" y="745422"/>
                  <a:pt x="220725" y="646183"/>
                  <a:pt x="313765" y="708212"/>
                </a:cubicBezTo>
                <a:cubicBezTo>
                  <a:pt x="319741" y="720165"/>
                  <a:pt x="323139" y="733804"/>
                  <a:pt x="331694" y="744070"/>
                </a:cubicBezTo>
                <a:cubicBezTo>
                  <a:pt x="338592" y="752347"/>
                  <a:pt x="350175" y="755269"/>
                  <a:pt x="358588" y="762000"/>
                </a:cubicBezTo>
                <a:cubicBezTo>
                  <a:pt x="365188" y="767280"/>
                  <a:pt x="369918" y="774649"/>
                  <a:pt x="376518" y="779929"/>
                </a:cubicBezTo>
                <a:cubicBezTo>
                  <a:pt x="401347" y="799792"/>
                  <a:pt x="401898" y="797354"/>
                  <a:pt x="430306" y="806823"/>
                </a:cubicBezTo>
                <a:cubicBezTo>
                  <a:pt x="436283" y="812800"/>
                  <a:pt x="440988" y="820404"/>
                  <a:pt x="448236" y="824753"/>
                </a:cubicBezTo>
                <a:cubicBezTo>
                  <a:pt x="456339" y="829615"/>
                  <a:pt x="468448" y="827035"/>
                  <a:pt x="475130" y="833717"/>
                </a:cubicBezTo>
                <a:cubicBezTo>
                  <a:pt x="522940" y="881529"/>
                  <a:pt x="439272" y="845672"/>
                  <a:pt x="510988" y="869576"/>
                </a:cubicBezTo>
                <a:cubicBezTo>
                  <a:pt x="526635" y="916516"/>
                  <a:pt x="513271" y="889788"/>
                  <a:pt x="564777" y="941294"/>
                </a:cubicBezTo>
                <a:lnTo>
                  <a:pt x="591671" y="968188"/>
                </a:lnTo>
                <a:cubicBezTo>
                  <a:pt x="594659" y="977153"/>
                  <a:pt x="593954" y="988400"/>
                  <a:pt x="600636" y="995082"/>
                </a:cubicBezTo>
                <a:cubicBezTo>
                  <a:pt x="610085" y="1004532"/>
                  <a:pt x="624891" y="1006382"/>
                  <a:pt x="636494" y="1013012"/>
                </a:cubicBezTo>
                <a:cubicBezTo>
                  <a:pt x="645849" y="1018358"/>
                  <a:pt x="654975" y="1024211"/>
                  <a:pt x="663388" y="1030941"/>
                </a:cubicBezTo>
                <a:cubicBezTo>
                  <a:pt x="669988" y="1036221"/>
                  <a:pt x="674718" y="1043590"/>
                  <a:pt x="681318" y="1048870"/>
                </a:cubicBezTo>
                <a:cubicBezTo>
                  <a:pt x="696621" y="1061112"/>
                  <a:pt x="726744" y="1078231"/>
                  <a:pt x="744071" y="1084729"/>
                </a:cubicBezTo>
                <a:cubicBezTo>
                  <a:pt x="755607" y="1089055"/>
                  <a:pt x="767977" y="1090706"/>
                  <a:pt x="779930" y="1093694"/>
                </a:cubicBezTo>
                <a:cubicBezTo>
                  <a:pt x="796820" y="1110584"/>
                  <a:pt x="811251" y="1128532"/>
                  <a:pt x="833718" y="1138517"/>
                </a:cubicBezTo>
                <a:cubicBezTo>
                  <a:pt x="850988" y="1146193"/>
                  <a:pt x="869404" y="1151016"/>
                  <a:pt x="887506" y="1156447"/>
                </a:cubicBezTo>
                <a:cubicBezTo>
                  <a:pt x="920941" y="1166478"/>
                  <a:pt x="940802" y="1168318"/>
                  <a:pt x="977153" y="1174376"/>
                </a:cubicBezTo>
                <a:cubicBezTo>
                  <a:pt x="1041615" y="1195864"/>
                  <a:pt x="961136" y="1169801"/>
                  <a:pt x="1039906" y="1192306"/>
                </a:cubicBezTo>
                <a:cubicBezTo>
                  <a:pt x="1048992" y="1194902"/>
                  <a:pt x="1057633" y="1198978"/>
                  <a:pt x="1066800" y="1201270"/>
                </a:cubicBezTo>
                <a:lnTo>
                  <a:pt x="1138518" y="1219200"/>
                </a:lnTo>
                <a:cubicBezTo>
                  <a:pt x="1192306" y="1216212"/>
                  <a:pt x="1246254" y="1215343"/>
                  <a:pt x="1299883" y="1210235"/>
                </a:cubicBezTo>
                <a:cubicBezTo>
                  <a:pt x="1327716" y="1207584"/>
                  <a:pt x="1329498" y="1195428"/>
                  <a:pt x="1353671" y="1183341"/>
                </a:cubicBezTo>
                <a:cubicBezTo>
                  <a:pt x="1362123" y="1179115"/>
                  <a:pt x="1371600" y="1177364"/>
                  <a:pt x="1380565" y="1174376"/>
                </a:cubicBezTo>
                <a:cubicBezTo>
                  <a:pt x="1392518" y="1156447"/>
                  <a:pt x="1419472" y="1141920"/>
                  <a:pt x="1416424" y="1120588"/>
                </a:cubicBezTo>
                <a:cubicBezTo>
                  <a:pt x="1413436" y="1099670"/>
                  <a:pt x="1411603" y="1078555"/>
                  <a:pt x="1407459" y="1057835"/>
                </a:cubicBezTo>
                <a:cubicBezTo>
                  <a:pt x="1405606" y="1048569"/>
                  <a:pt x="1403083" y="1039201"/>
                  <a:pt x="1398494" y="1030941"/>
                </a:cubicBezTo>
                <a:cubicBezTo>
                  <a:pt x="1381523" y="1000394"/>
                  <a:pt x="1347858" y="952360"/>
                  <a:pt x="1317812" y="932329"/>
                </a:cubicBezTo>
                <a:cubicBezTo>
                  <a:pt x="1308847" y="926353"/>
                  <a:pt x="1300821" y="918644"/>
                  <a:pt x="1290918" y="914400"/>
                </a:cubicBezTo>
                <a:cubicBezTo>
                  <a:pt x="1279593" y="909547"/>
                  <a:pt x="1266860" y="908975"/>
                  <a:pt x="1255059" y="905435"/>
                </a:cubicBezTo>
                <a:cubicBezTo>
                  <a:pt x="1236957" y="900004"/>
                  <a:pt x="1219200" y="893482"/>
                  <a:pt x="1201271" y="887506"/>
                </a:cubicBezTo>
                <a:lnTo>
                  <a:pt x="1174377" y="878541"/>
                </a:lnTo>
                <a:cubicBezTo>
                  <a:pt x="1159476" y="863641"/>
                  <a:pt x="1149906" y="851728"/>
                  <a:pt x="1129553" y="842682"/>
                </a:cubicBezTo>
                <a:cubicBezTo>
                  <a:pt x="1112283" y="835006"/>
                  <a:pt x="1075765" y="824753"/>
                  <a:pt x="1075765" y="824753"/>
                </a:cubicBezTo>
                <a:cubicBezTo>
                  <a:pt x="1035541" y="784527"/>
                  <a:pt x="1083311" y="826953"/>
                  <a:pt x="1030941" y="797859"/>
                </a:cubicBezTo>
                <a:cubicBezTo>
                  <a:pt x="1010286" y="786384"/>
                  <a:pt x="976635" y="765834"/>
                  <a:pt x="959224" y="744070"/>
                </a:cubicBezTo>
                <a:cubicBezTo>
                  <a:pt x="952493" y="735657"/>
                  <a:pt x="947271" y="726141"/>
                  <a:pt x="941294" y="717176"/>
                </a:cubicBezTo>
                <a:cubicBezTo>
                  <a:pt x="938306" y="705223"/>
                  <a:pt x="939164" y="691569"/>
                  <a:pt x="932330" y="681317"/>
                </a:cubicBezTo>
                <a:cubicBezTo>
                  <a:pt x="926354" y="672352"/>
                  <a:pt x="911146" y="672524"/>
                  <a:pt x="905436" y="663388"/>
                </a:cubicBezTo>
                <a:cubicBezTo>
                  <a:pt x="895419" y="647362"/>
                  <a:pt x="900869" y="622964"/>
                  <a:pt x="887506" y="609600"/>
                </a:cubicBezTo>
                <a:cubicBezTo>
                  <a:pt x="861959" y="584051"/>
                  <a:pt x="874265" y="598702"/>
                  <a:pt x="851647" y="564776"/>
                </a:cubicBezTo>
                <a:cubicBezTo>
                  <a:pt x="836710" y="519962"/>
                  <a:pt x="850327" y="551364"/>
                  <a:pt x="815788" y="502023"/>
                </a:cubicBezTo>
                <a:cubicBezTo>
                  <a:pt x="794808" y="472051"/>
                  <a:pt x="776140" y="433755"/>
                  <a:pt x="744071" y="412376"/>
                </a:cubicBezTo>
                <a:cubicBezTo>
                  <a:pt x="735106" y="406400"/>
                  <a:pt x="725285" y="401542"/>
                  <a:pt x="717177" y="394447"/>
                </a:cubicBezTo>
                <a:cubicBezTo>
                  <a:pt x="652934" y="338234"/>
                  <a:pt x="699096" y="356308"/>
                  <a:pt x="636494" y="340659"/>
                </a:cubicBezTo>
                <a:cubicBezTo>
                  <a:pt x="627529" y="334682"/>
                  <a:pt x="618955" y="328075"/>
                  <a:pt x="609600" y="322729"/>
                </a:cubicBezTo>
                <a:cubicBezTo>
                  <a:pt x="597997" y="316099"/>
                  <a:pt x="584860" y="312213"/>
                  <a:pt x="573741" y="304800"/>
                </a:cubicBezTo>
                <a:cubicBezTo>
                  <a:pt x="566708" y="300112"/>
                  <a:pt x="562412" y="292150"/>
                  <a:pt x="555812" y="286870"/>
                </a:cubicBezTo>
                <a:cubicBezTo>
                  <a:pt x="547399" y="280139"/>
                  <a:pt x="537331" y="275671"/>
                  <a:pt x="528918" y="268941"/>
                </a:cubicBezTo>
                <a:cubicBezTo>
                  <a:pt x="522318" y="263661"/>
                  <a:pt x="517750" y="256083"/>
                  <a:pt x="510988" y="251012"/>
                </a:cubicBezTo>
                <a:cubicBezTo>
                  <a:pt x="493749" y="238083"/>
                  <a:pt x="475129" y="227106"/>
                  <a:pt x="457200" y="215153"/>
                </a:cubicBezTo>
                <a:lnTo>
                  <a:pt x="403412" y="179294"/>
                </a:lnTo>
                <a:cubicBezTo>
                  <a:pt x="394447" y="173317"/>
                  <a:pt x="385137" y="167829"/>
                  <a:pt x="376518" y="161364"/>
                </a:cubicBezTo>
                <a:lnTo>
                  <a:pt x="340659" y="134470"/>
                </a:lnTo>
                <a:cubicBezTo>
                  <a:pt x="334683" y="125505"/>
                  <a:pt x="327548" y="117213"/>
                  <a:pt x="322730" y="107576"/>
                </a:cubicBezTo>
                <a:cubicBezTo>
                  <a:pt x="318504" y="99124"/>
                  <a:pt x="317275" y="89456"/>
                  <a:pt x="313765" y="80682"/>
                </a:cubicBezTo>
                <a:cubicBezTo>
                  <a:pt x="311283" y="74478"/>
                  <a:pt x="307788" y="68729"/>
                  <a:pt x="295836" y="53788"/>
                </a:cubicBez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491318" y="3361765"/>
            <a:ext cx="1264023" cy="1157688"/>
          </a:xfrm>
          <a:custGeom>
            <a:avLst/>
            <a:gdLst>
              <a:gd name="connsiteX0" fmla="*/ 0 w 1264023"/>
              <a:gd name="connsiteY0" fmla="*/ 89647 h 1157688"/>
              <a:gd name="connsiteX1" fmla="*/ 17929 w 1264023"/>
              <a:gd name="connsiteY1" fmla="*/ 197223 h 1157688"/>
              <a:gd name="connsiteX2" fmla="*/ 26894 w 1264023"/>
              <a:gd name="connsiteY2" fmla="*/ 224117 h 1157688"/>
              <a:gd name="connsiteX3" fmla="*/ 62753 w 1264023"/>
              <a:gd name="connsiteY3" fmla="*/ 259976 h 1157688"/>
              <a:gd name="connsiteX4" fmla="*/ 80682 w 1264023"/>
              <a:gd name="connsiteY4" fmla="*/ 277906 h 1157688"/>
              <a:gd name="connsiteX5" fmla="*/ 107576 w 1264023"/>
              <a:gd name="connsiteY5" fmla="*/ 295835 h 1157688"/>
              <a:gd name="connsiteX6" fmla="*/ 143435 w 1264023"/>
              <a:gd name="connsiteY6" fmla="*/ 331694 h 1157688"/>
              <a:gd name="connsiteX7" fmla="*/ 161364 w 1264023"/>
              <a:gd name="connsiteY7" fmla="*/ 358588 h 1157688"/>
              <a:gd name="connsiteX8" fmla="*/ 188258 w 1264023"/>
              <a:gd name="connsiteY8" fmla="*/ 376517 h 1157688"/>
              <a:gd name="connsiteX9" fmla="*/ 224117 w 1264023"/>
              <a:gd name="connsiteY9" fmla="*/ 430306 h 1157688"/>
              <a:gd name="connsiteX10" fmla="*/ 242047 w 1264023"/>
              <a:gd name="connsiteY10" fmla="*/ 457200 h 1157688"/>
              <a:gd name="connsiteX11" fmla="*/ 268941 w 1264023"/>
              <a:gd name="connsiteY11" fmla="*/ 519953 h 1157688"/>
              <a:gd name="connsiteX12" fmla="*/ 277906 w 1264023"/>
              <a:gd name="connsiteY12" fmla="*/ 546847 h 1157688"/>
              <a:gd name="connsiteX13" fmla="*/ 313764 w 1264023"/>
              <a:gd name="connsiteY13" fmla="*/ 582706 h 1157688"/>
              <a:gd name="connsiteX14" fmla="*/ 349623 w 1264023"/>
              <a:gd name="connsiteY14" fmla="*/ 636494 h 1157688"/>
              <a:gd name="connsiteX15" fmla="*/ 430306 w 1264023"/>
              <a:gd name="connsiteY15" fmla="*/ 699247 h 1157688"/>
              <a:gd name="connsiteX16" fmla="*/ 466164 w 1264023"/>
              <a:gd name="connsiteY16" fmla="*/ 726141 h 1157688"/>
              <a:gd name="connsiteX17" fmla="*/ 502023 w 1264023"/>
              <a:gd name="connsiteY17" fmla="*/ 735106 h 1157688"/>
              <a:gd name="connsiteX18" fmla="*/ 546847 w 1264023"/>
              <a:gd name="connsiteY18" fmla="*/ 762000 h 1157688"/>
              <a:gd name="connsiteX19" fmla="*/ 573741 w 1264023"/>
              <a:gd name="connsiteY19" fmla="*/ 788894 h 1157688"/>
              <a:gd name="connsiteX20" fmla="*/ 618564 w 1264023"/>
              <a:gd name="connsiteY20" fmla="*/ 824753 h 1157688"/>
              <a:gd name="connsiteX21" fmla="*/ 627529 w 1264023"/>
              <a:gd name="connsiteY21" fmla="*/ 851647 h 1157688"/>
              <a:gd name="connsiteX22" fmla="*/ 645458 w 1264023"/>
              <a:gd name="connsiteY22" fmla="*/ 878541 h 1157688"/>
              <a:gd name="connsiteX23" fmla="*/ 681317 w 1264023"/>
              <a:gd name="connsiteY23" fmla="*/ 950259 h 1157688"/>
              <a:gd name="connsiteX24" fmla="*/ 690282 w 1264023"/>
              <a:gd name="connsiteY24" fmla="*/ 977153 h 1157688"/>
              <a:gd name="connsiteX25" fmla="*/ 744070 w 1264023"/>
              <a:gd name="connsiteY25" fmla="*/ 1013011 h 1157688"/>
              <a:gd name="connsiteX26" fmla="*/ 762000 w 1264023"/>
              <a:gd name="connsiteY26" fmla="*/ 1030941 h 1157688"/>
              <a:gd name="connsiteX27" fmla="*/ 788894 w 1264023"/>
              <a:gd name="connsiteY27" fmla="*/ 1039906 h 1157688"/>
              <a:gd name="connsiteX28" fmla="*/ 824753 w 1264023"/>
              <a:gd name="connsiteY28" fmla="*/ 1057835 h 1157688"/>
              <a:gd name="connsiteX29" fmla="*/ 878541 w 1264023"/>
              <a:gd name="connsiteY29" fmla="*/ 1075764 h 1157688"/>
              <a:gd name="connsiteX30" fmla="*/ 905435 w 1264023"/>
              <a:gd name="connsiteY30" fmla="*/ 1093694 h 1157688"/>
              <a:gd name="connsiteX31" fmla="*/ 932329 w 1264023"/>
              <a:gd name="connsiteY31" fmla="*/ 1102659 h 1157688"/>
              <a:gd name="connsiteX32" fmla="*/ 1021976 w 1264023"/>
              <a:gd name="connsiteY32" fmla="*/ 1120588 h 1157688"/>
              <a:gd name="connsiteX33" fmla="*/ 1048870 w 1264023"/>
              <a:gd name="connsiteY33" fmla="*/ 1129553 h 1157688"/>
              <a:gd name="connsiteX34" fmla="*/ 1165411 w 1264023"/>
              <a:gd name="connsiteY34" fmla="*/ 1147482 h 1157688"/>
              <a:gd name="connsiteX35" fmla="*/ 1228164 w 1264023"/>
              <a:gd name="connsiteY35" fmla="*/ 1147482 h 1157688"/>
              <a:gd name="connsiteX36" fmla="*/ 1264023 w 1264023"/>
              <a:gd name="connsiteY36" fmla="*/ 1093694 h 1157688"/>
              <a:gd name="connsiteX37" fmla="*/ 1264023 w 1264023"/>
              <a:gd name="connsiteY37" fmla="*/ 1039906 h 1157688"/>
              <a:gd name="connsiteX38" fmla="*/ 1255058 w 1264023"/>
              <a:gd name="connsiteY38" fmla="*/ 914400 h 1157688"/>
              <a:gd name="connsiteX39" fmla="*/ 1219200 w 1264023"/>
              <a:gd name="connsiteY39" fmla="*/ 815788 h 1157688"/>
              <a:gd name="connsiteX40" fmla="*/ 1210235 w 1264023"/>
              <a:gd name="connsiteY40" fmla="*/ 788894 h 1157688"/>
              <a:gd name="connsiteX41" fmla="*/ 1174376 w 1264023"/>
              <a:gd name="connsiteY41" fmla="*/ 744070 h 1157688"/>
              <a:gd name="connsiteX42" fmla="*/ 1165411 w 1264023"/>
              <a:gd name="connsiteY42" fmla="*/ 717176 h 1157688"/>
              <a:gd name="connsiteX43" fmla="*/ 1138517 w 1264023"/>
              <a:gd name="connsiteY43" fmla="*/ 681317 h 1157688"/>
              <a:gd name="connsiteX44" fmla="*/ 1102658 w 1264023"/>
              <a:gd name="connsiteY44" fmla="*/ 636494 h 1157688"/>
              <a:gd name="connsiteX45" fmla="*/ 1075764 w 1264023"/>
              <a:gd name="connsiteY45" fmla="*/ 573741 h 1157688"/>
              <a:gd name="connsiteX46" fmla="*/ 1021976 w 1264023"/>
              <a:gd name="connsiteY46" fmla="*/ 510988 h 1157688"/>
              <a:gd name="connsiteX47" fmla="*/ 977153 w 1264023"/>
              <a:gd name="connsiteY47" fmla="*/ 475129 h 1157688"/>
              <a:gd name="connsiteX48" fmla="*/ 905435 w 1264023"/>
              <a:gd name="connsiteY48" fmla="*/ 412376 h 1157688"/>
              <a:gd name="connsiteX49" fmla="*/ 860611 w 1264023"/>
              <a:gd name="connsiteY49" fmla="*/ 385482 h 1157688"/>
              <a:gd name="connsiteX50" fmla="*/ 833717 w 1264023"/>
              <a:gd name="connsiteY50" fmla="*/ 358588 h 1157688"/>
              <a:gd name="connsiteX51" fmla="*/ 806823 w 1264023"/>
              <a:gd name="connsiteY51" fmla="*/ 340659 h 1157688"/>
              <a:gd name="connsiteX52" fmla="*/ 770964 w 1264023"/>
              <a:gd name="connsiteY52" fmla="*/ 304800 h 1157688"/>
              <a:gd name="connsiteX53" fmla="*/ 717176 w 1264023"/>
              <a:gd name="connsiteY53" fmla="*/ 277906 h 1157688"/>
              <a:gd name="connsiteX54" fmla="*/ 654423 w 1264023"/>
              <a:gd name="connsiteY54" fmla="*/ 206188 h 1157688"/>
              <a:gd name="connsiteX55" fmla="*/ 600635 w 1264023"/>
              <a:gd name="connsiteY55" fmla="*/ 188259 h 1157688"/>
              <a:gd name="connsiteX56" fmla="*/ 591670 w 1264023"/>
              <a:gd name="connsiteY56" fmla="*/ 161364 h 1157688"/>
              <a:gd name="connsiteX57" fmla="*/ 546847 w 1264023"/>
              <a:gd name="connsiteY57" fmla="*/ 98611 h 1157688"/>
              <a:gd name="connsiteX58" fmla="*/ 502023 w 1264023"/>
              <a:gd name="connsiteY58" fmla="*/ 53788 h 1157688"/>
              <a:gd name="connsiteX59" fmla="*/ 421341 w 1264023"/>
              <a:gd name="connsiteY59" fmla="*/ 35859 h 1157688"/>
              <a:gd name="connsiteX60" fmla="*/ 385482 w 1264023"/>
              <a:gd name="connsiteY60" fmla="*/ 17929 h 1157688"/>
              <a:gd name="connsiteX61" fmla="*/ 322729 w 1264023"/>
              <a:gd name="connsiteY61" fmla="*/ 8964 h 1157688"/>
              <a:gd name="connsiteX62" fmla="*/ 286870 w 1264023"/>
              <a:gd name="connsiteY62" fmla="*/ 0 h 1157688"/>
              <a:gd name="connsiteX63" fmla="*/ 170329 w 1264023"/>
              <a:gd name="connsiteY63" fmla="*/ 8964 h 1157688"/>
              <a:gd name="connsiteX64" fmla="*/ 80682 w 1264023"/>
              <a:gd name="connsiteY64" fmla="*/ 26894 h 1157688"/>
              <a:gd name="connsiteX65" fmla="*/ 53788 w 1264023"/>
              <a:gd name="connsiteY65" fmla="*/ 35859 h 1157688"/>
              <a:gd name="connsiteX66" fmla="*/ 0 w 1264023"/>
              <a:gd name="connsiteY66" fmla="*/ 89647 h 115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64023" h="1157688">
                <a:moveTo>
                  <a:pt x="0" y="89647"/>
                </a:moveTo>
                <a:cubicBezTo>
                  <a:pt x="5061" y="125075"/>
                  <a:pt x="9188" y="162262"/>
                  <a:pt x="17929" y="197223"/>
                </a:cubicBezTo>
                <a:cubicBezTo>
                  <a:pt x="20221" y="206390"/>
                  <a:pt x="21401" y="216428"/>
                  <a:pt x="26894" y="224117"/>
                </a:cubicBezTo>
                <a:cubicBezTo>
                  <a:pt x="36719" y="237872"/>
                  <a:pt x="50800" y="248023"/>
                  <a:pt x="62753" y="259976"/>
                </a:cubicBezTo>
                <a:cubicBezTo>
                  <a:pt x="68729" y="265953"/>
                  <a:pt x="73649" y="273218"/>
                  <a:pt x="80682" y="277906"/>
                </a:cubicBezTo>
                <a:cubicBezTo>
                  <a:pt x="89647" y="283882"/>
                  <a:pt x="99396" y="288823"/>
                  <a:pt x="107576" y="295835"/>
                </a:cubicBezTo>
                <a:cubicBezTo>
                  <a:pt x="120411" y="306836"/>
                  <a:pt x="134058" y="317629"/>
                  <a:pt x="143435" y="331694"/>
                </a:cubicBezTo>
                <a:cubicBezTo>
                  <a:pt x="149411" y="340659"/>
                  <a:pt x="153746" y="350970"/>
                  <a:pt x="161364" y="358588"/>
                </a:cubicBezTo>
                <a:cubicBezTo>
                  <a:pt x="168982" y="366206"/>
                  <a:pt x="179293" y="370541"/>
                  <a:pt x="188258" y="376517"/>
                </a:cubicBezTo>
                <a:lnTo>
                  <a:pt x="224117" y="430306"/>
                </a:lnTo>
                <a:lnTo>
                  <a:pt x="242047" y="457200"/>
                </a:lnTo>
                <a:cubicBezTo>
                  <a:pt x="263066" y="520262"/>
                  <a:pt x="235712" y="442422"/>
                  <a:pt x="268941" y="519953"/>
                </a:cubicBezTo>
                <a:cubicBezTo>
                  <a:pt x="272663" y="528639"/>
                  <a:pt x="272414" y="539157"/>
                  <a:pt x="277906" y="546847"/>
                </a:cubicBezTo>
                <a:cubicBezTo>
                  <a:pt x="287731" y="560602"/>
                  <a:pt x="303204" y="569506"/>
                  <a:pt x="313764" y="582706"/>
                </a:cubicBezTo>
                <a:cubicBezTo>
                  <a:pt x="327225" y="599533"/>
                  <a:pt x="334386" y="621257"/>
                  <a:pt x="349623" y="636494"/>
                </a:cubicBezTo>
                <a:cubicBezTo>
                  <a:pt x="404375" y="691246"/>
                  <a:pt x="344516" y="634903"/>
                  <a:pt x="430306" y="699247"/>
                </a:cubicBezTo>
                <a:cubicBezTo>
                  <a:pt x="442259" y="708212"/>
                  <a:pt x="452800" y="719459"/>
                  <a:pt x="466164" y="726141"/>
                </a:cubicBezTo>
                <a:cubicBezTo>
                  <a:pt x="477184" y="731651"/>
                  <a:pt x="490070" y="732118"/>
                  <a:pt x="502023" y="735106"/>
                </a:cubicBezTo>
                <a:cubicBezTo>
                  <a:pt x="557867" y="790947"/>
                  <a:pt x="477017" y="715446"/>
                  <a:pt x="546847" y="762000"/>
                </a:cubicBezTo>
                <a:cubicBezTo>
                  <a:pt x="557396" y="769033"/>
                  <a:pt x="564001" y="780778"/>
                  <a:pt x="573741" y="788894"/>
                </a:cubicBezTo>
                <a:cubicBezTo>
                  <a:pt x="641583" y="845428"/>
                  <a:pt x="566411" y="772597"/>
                  <a:pt x="618564" y="824753"/>
                </a:cubicBezTo>
                <a:cubicBezTo>
                  <a:pt x="621552" y="833718"/>
                  <a:pt x="623303" y="843195"/>
                  <a:pt x="627529" y="851647"/>
                </a:cubicBezTo>
                <a:cubicBezTo>
                  <a:pt x="632347" y="861284"/>
                  <a:pt x="641082" y="868695"/>
                  <a:pt x="645458" y="878541"/>
                </a:cubicBezTo>
                <a:cubicBezTo>
                  <a:pt x="678422" y="952709"/>
                  <a:pt x="644497" y="913437"/>
                  <a:pt x="681317" y="950259"/>
                </a:cubicBezTo>
                <a:cubicBezTo>
                  <a:pt x="684305" y="959224"/>
                  <a:pt x="683600" y="970471"/>
                  <a:pt x="690282" y="977153"/>
                </a:cubicBezTo>
                <a:cubicBezTo>
                  <a:pt x="705519" y="992390"/>
                  <a:pt x="728833" y="997774"/>
                  <a:pt x="744070" y="1013011"/>
                </a:cubicBezTo>
                <a:cubicBezTo>
                  <a:pt x="750047" y="1018988"/>
                  <a:pt x="754752" y="1026592"/>
                  <a:pt x="762000" y="1030941"/>
                </a:cubicBezTo>
                <a:cubicBezTo>
                  <a:pt x="770103" y="1035803"/>
                  <a:pt x="780208" y="1036184"/>
                  <a:pt x="788894" y="1039906"/>
                </a:cubicBezTo>
                <a:cubicBezTo>
                  <a:pt x="801177" y="1045170"/>
                  <a:pt x="812345" y="1052872"/>
                  <a:pt x="824753" y="1057835"/>
                </a:cubicBezTo>
                <a:cubicBezTo>
                  <a:pt x="842300" y="1064854"/>
                  <a:pt x="878541" y="1075764"/>
                  <a:pt x="878541" y="1075764"/>
                </a:cubicBezTo>
                <a:cubicBezTo>
                  <a:pt x="887506" y="1081741"/>
                  <a:pt x="895798" y="1088875"/>
                  <a:pt x="905435" y="1093694"/>
                </a:cubicBezTo>
                <a:cubicBezTo>
                  <a:pt x="913887" y="1097920"/>
                  <a:pt x="923121" y="1100534"/>
                  <a:pt x="932329" y="1102659"/>
                </a:cubicBezTo>
                <a:cubicBezTo>
                  <a:pt x="962023" y="1109511"/>
                  <a:pt x="993066" y="1110951"/>
                  <a:pt x="1021976" y="1120588"/>
                </a:cubicBezTo>
                <a:cubicBezTo>
                  <a:pt x="1030941" y="1123576"/>
                  <a:pt x="1039703" y="1127261"/>
                  <a:pt x="1048870" y="1129553"/>
                </a:cubicBezTo>
                <a:cubicBezTo>
                  <a:pt x="1089930" y="1139818"/>
                  <a:pt x="1121878" y="1142040"/>
                  <a:pt x="1165411" y="1147482"/>
                </a:cubicBezTo>
                <a:cubicBezTo>
                  <a:pt x="1186132" y="1154389"/>
                  <a:pt x="1206427" y="1166502"/>
                  <a:pt x="1228164" y="1147482"/>
                </a:cubicBezTo>
                <a:cubicBezTo>
                  <a:pt x="1244381" y="1133292"/>
                  <a:pt x="1264023" y="1093694"/>
                  <a:pt x="1264023" y="1093694"/>
                </a:cubicBezTo>
                <a:cubicBezTo>
                  <a:pt x="1240116" y="1021977"/>
                  <a:pt x="1264023" y="1111623"/>
                  <a:pt x="1264023" y="1039906"/>
                </a:cubicBezTo>
                <a:cubicBezTo>
                  <a:pt x="1264023" y="997964"/>
                  <a:pt x="1260725" y="955957"/>
                  <a:pt x="1255058" y="914400"/>
                </a:cubicBezTo>
                <a:cubicBezTo>
                  <a:pt x="1240580" y="808225"/>
                  <a:pt x="1248146" y="873681"/>
                  <a:pt x="1219200" y="815788"/>
                </a:cubicBezTo>
                <a:cubicBezTo>
                  <a:pt x="1214974" y="807336"/>
                  <a:pt x="1215097" y="796997"/>
                  <a:pt x="1210235" y="788894"/>
                </a:cubicBezTo>
                <a:cubicBezTo>
                  <a:pt x="1160202" y="705504"/>
                  <a:pt x="1228208" y="851729"/>
                  <a:pt x="1174376" y="744070"/>
                </a:cubicBezTo>
                <a:cubicBezTo>
                  <a:pt x="1170150" y="735618"/>
                  <a:pt x="1170099" y="725381"/>
                  <a:pt x="1165411" y="717176"/>
                </a:cubicBezTo>
                <a:cubicBezTo>
                  <a:pt x="1157998" y="704203"/>
                  <a:pt x="1147201" y="693475"/>
                  <a:pt x="1138517" y="681317"/>
                </a:cubicBezTo>
                <a:cubicBezTo>
                  <a:pt x="1110246" y="641737"/>
                  <a:pt x="1132642" y="666476"/>
                  <a:pt x="1102658" y="636494"/>
                </a:cubicBezTo>
                <a:cubicBezTo>
                  <a:pt x="1094689" y="612585"/>
                  <a:pt x="1090537" y="595900"/>
                  <a:pt x="1075764" y="573741"/>
                </a:cubicBezTo>
                <a:cubicBezTo>
                  <a:pt x="1004535" y="466896"/>
                  <a:pt x="1066728" y="566928"/>
                  <a:pt x="1021976" y="510988"/>
                </a:cubicBezTo>
                <a:cubicBezTo>
                  <a:pt x="992485" y="474124"/>
                  <a:pt x="1019812" y="489349"/>
                  <a:pt x="977153" y="475129"/>
                </a:cubicBezTo>
                <a:cubicBezTo>
                  <a:pt x="944696" y="442672"/>
                  <a:pt x="942472" y="437067"/>
                  <a:pt x="905435" y="412376"/>
                </a:cubicBezTo>
                <a:cubicBezTo>
                  <a:pt x="890937" y="402711"/>
                  <a:pt x="874551" y="395937"/>
                  <a:pt x="860611" y="385482"/>
                </a:cubicBezTo>
                <a:cubicBezTo>
                  <a:pt x="850469" y="377875"/>
                  <a:pt x="843457" y="366704"/>
                  <a:pt x="833717" y="358588"/>
                </a:cubicBezTo>
                <a:cubicBezTo>
                  <a:pt x="825440" y="351691"/>
                  <a:pt x="815003" y="347671"/>
                  <a:pt x="806823" y="340659"/>
                </a:cubicBezTo>
                <a:cubicBezTo>
                  <a:pt x="793988" y="329658"/>
                  <a:pt x="787001" y="310146"/>
                  <a:pt x="770964" y="304800"/>
                </a:cubicBezTo>
                <a:cubicBezTo>
                  <a:pt x="733849" y="292428"/>
                  <a:pt x="751933" y="301077"/>
                  <a:pt x="717176" y="277906"/>
                </a:cubicBezTo>
                <a:cubicBezTo>
                  <a:pt x="702806" y="256349"/>
                  <a:pt x="676901" y="213681"/>
                  <a:pt x="654423" y="206188"/>
                </a:cubicBezTo>
                <a:lnTo>
                  <a:pt x="600635" y="188259"/>
                </a:lnTo>
                <a:cubicBezTo>
                  <a:pt x="597647" y="179294"/>
                  <a:pt x="595896" y="169816"/>
                  <a:pt x="591670" y="161364"/>
                </a:cubicBezTo>
                <a:cubicBezTo>
                  <a:pt x="586161" y="150347"/>
                  <a:pt x="551488" y="103832"/>
                  <a:pt x="546847" y="98611"/>
                </a:cubicBezTo>
                <a:cubicBezTo>
                  <a:pt x="532809" y="82818"/>
                  <a:pt x="522743" y="57932"/>
                  <a:pt x="502023" y="53788"/>
                </a:cubicBezTo>
                <a:cubicBezTo>
                  <a:pt x="445118" y="42407"/>
                  <a:pt x="471982" y="48518"/>
                  <a:pt x="421341" y="35859"/>
                </a:cubicBezTo>
                <a:cubicBezTo>
                  <a:pt x="409388" y="29882"/>
                  <a:pt x="398375" y="21445"/>
                  <a:pt x="385482" y="17929"/>
                </a:cubicBezTo>
                <a:cubicBezTo>
                  <a:pt x="365097" y="12369"/>
                  <a:pt x="343518" y="12744"/>
                  <a:pt x="322729" y="8964"/>
                </a:cubicBezTo>
                <a:cubicBezTo>
                  <a:pt x="310607" y="6760"/>
                  <a:pt x="298823" y="2988"/>
                  <a:pt x="286870" y="0"/>
                </a:cubicBezTo>
                <a:cubicBezTo>
                  <a:pt x="248023" y="2988"/>
                  <a:pt x="209077" y="4885"/>
                  <a:pt x="170329" y="8964"/>
                </a:cubicBezTo>
                <a:cubicBezTo>
                  <a:pt x="142447" y="11899"/>
                  <a:pt x="108377" y="18981"/>
                  <a:pt x="80682" y="26894"/>
                </a:cubicBezTo>
                <a:cubicBezTo>
                  <a:pt x="71596" y="29490"/>
                  <a:pt x="62753" y="32871"/>
                  <a:pt x="53788" y="35859"/>
                </a:cubicBezTo>
                <a:lnTo>
                  <a:pt x="0" y="89647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3674132" y="4222000"/>
            <a:ext cx="22453" cy="86435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3688373" y="5067645"/>
            <a:ext cx="801566" cy="89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761942" y="4196920"/>
            <a:ext cx="801566" cy="89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50980" y="4185362"/>
            <a:ext cx="22453" cy="86435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04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69" y="1981200"/>
            <a:ext cx="8147539" cy="41148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(ideal/utopian solution):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.</a:t>
            </a:r>
          </a:p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KHÔNG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</a:t>
            </a:r>
            <a:endParaRPr lang="en-US" sz="1400" dirty="0">
              <a:sym typeface="Wingding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49994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Thuật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crowding distance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từng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:r>
                  <a:rPr lang="en-US" dirty="0" err="1"/>
                  <a:t>thuộc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nondomination</a:t>
                </a:r>
                <a:r>
                  <a:rPr lang="en-US" dirty="0"/>
                  <a:t> rank.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b="0" i="1" smtClean="0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 </a:t>
                </a:r>
                <a:r>
                  <a:rPr lang="en-US" dirty="0" err="1">
                    <a:sym typeface="Wingdings"/>
                  </a:rPr>
                  <a:t>Các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phương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án</a:t>
                </a:r>
                <a:r>
                  <a:rPr lang="en-US" dirty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lang="vi-VN" b="1" i="1" dirty="0" smtClean="0">
                        <a:latin typeface="Cambria Math" charset="0"/>
                        <a:sym typeface="Wingdings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rank 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𝑟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vi-VN" i="1" dirty="0">
                        <a:latin typeface="Cambria Math" charset="0"/>
                        <a:sym typeface="Wingdings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 </a:t>
                </a:r>
                <a:r>
                  <a:rPr lang="en-US" dirty="0" err="1">
                    <a:sym typeface="Wingdings"/>
                  </a:rPr>
                  <a:t>Kích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thước</a:t>
                </a:r>
                <a:r>
                  <a:rPr lang="en-US" dirty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0" i="1" smtClean="0">
                            <a:latin typeface="Cambria Math" charset="0"/>
                          </a:rPr>
                          <m:t>|</m:t>
                        </m:r>
                        <m:r>
                          <a:rPr lang="vi-VN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𝑟</m:t>
                        </m:r>
                      </m:sup>
                    </m:sSup>
                    <m:r>
                      <a:rPr lang="vi-VN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mỗi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vi-VN" b="1" i="1" dirty="0">
                        <a:latin typeface="Cambria Math" charset="0"/>
                        <a:sym typeface="Wingdings"/>
                      </a:rPr>
                      <m:t>𝒙</m:t>
                    </m:r>
                    <m:r>
                      <a:rPr lang="vi-VN" b="1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  <a:sym typeface="Wingdings"/>
                          </a:rPr>
                          <m:t>𝒙</m:t>
                        </m:r>
                      </m:e>
                    </m:d>
                    <m:r>
                      <a:rPr lang="vi-VN" b="1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←</m:t>
                    </m:r>
                    <m:r>
                      <a:rPr lang="vi-VN" b="1" i="1" dirty="0">
                        <a:latin typeface="Cambria Math" charset="0"/>
                        <a:sym typeface="Wingdings"/>
                      </a:rPr>
                      <m:t>0</m:t>
                    </m:r>
                    <m:r>
                      <a:rPr lang="vi-VN" b="1" i="1" dirty="0" smtClean="0">
                        <a:latin typeface="Cambria Math" charset="0"/>
                        <a:sym typeface="Wingdings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mỗi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vi-V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>
                    <a:sym typeface="Wingdings"/>
                  </a:rPr>
                  <a:t>  </a:t>
                </a:r>
                <a:r>
                  <a:rPr lang="en-US" dirty="0" err="1">
                    <a:sym typeface="Wingdings"/>
                  </a:rPr>
                  <a:t>Sắp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xếp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thứ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tự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các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phương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án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trong</a:t>
                </a:r>
                <a:r>
                  <a:rPr lang="en-US" dirty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dựa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𝑄</m:t>
                        </m:r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[1]</m:t>
                        </m:r>
                      </m:e>
                    </m:d>
                    <m:r>
                      <a:rPr lang="vi-VN" b="1" i="1" dirty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←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𝑄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[</m:t>
                        </m:r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]</m:t>
                        </m:r>
                      </m:e>
                    </m:d>
                    <m:r>
                      <a:rPr lang="vi-VN" b="1" i="1" dirty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←</m:t>
                    </m:r>
                    <m:r>
                      <a:rPr lang="vi-VN" i="1" dirty="0" smtClean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∞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charset="0"/>
                      </a:rPr>
                      <m:t>𝑖</m:t>
                    </m:r>
                    <m:r>
                      <a:rPr lang="vi-VN" b="0" i="0" smtClean="0">
                        <a:latin typeface="Cambria Math" charset="0"/>
                      </a:rPr>
                      <m:t>=</m:t>
                    </m:r>
                    <m:r>
                      <a:rPr lang="vi-VN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𝑛</m:t>
                    </m:r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−2</m:t>
                    </m:r>
                  </m:oMath>
                </a14:m>
                <a:endParaRPr lang="vi-VN" b="0" dirty="0">
                  <a:sym typeface="Wingdings"/>
                </a:endParaRP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𝑄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[</m:t>
                        </m:r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]</m:t>
                        </m:r>
                      </m:e>
                    </m:d>
                    <m:r>
                      <a:rPr lang="vi-VN" b="1" i="1" dirty="0"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←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CD</m:t>
                    </m:r>
                    <m:d>
                      <m:dPr>
                        <m:begChr m:val="["/>
                        <m:endChr m:val="]"/>
                        <m:ctrlPr>
                          <a:rPr lang="vi-V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𝑄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[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𝑖</m:t>
                        </m:r>
                        <m:r>
                          <a:rPr lang="vi-VN" i="1" dirty="0">
                            <a:latin typeface="Cambria Math" charset="0"/>
                            <a:sym typeface="Wingdings"/>
                          </a:rPr>
                          <m:t>]</m:t>
                        </m:r>
                      </m:e>
                    </m:d>
                    <m:r>
                      <a:rPr lang="vi-VN" b="0" i="0" dirty="0" smtClean="0">
                        <a:latin typeface="Cambria Math" charset="0"/>
                        <a:sym typeface="Wingdings"/>
                      </a:rPr>
                      <m:t>+</m:t>
                    </m:r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𝑓</m:t>
                        </m:r>
                      </m:e>
                      <m:sub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vi-VN" b="0" i="1" dirty="0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  <m:r>
                              <a:rPr lang="vi-VN" b="0" i="1" dirty="0" smtClean="0">
                                <a:latin typeface="Cambria Math" charset="0"/>
                                <a:sym typeface="Wingdings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𝑓</m:t>
                        </m:r>
                      </m:e>
                      <m:sub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vi-VN" b="0" i="1" dirty="0" smtClean="0">
                            <a:latin typeface="Cambria Math" charset="0"/>
                            <a:sym typeface="Wingdings"/>
                          </a:rPr>
                          <m:t>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vi-VN" b="0" i="1" dirty="0" smtClean="0">
                                <a:latin typeface="Cambria Math" charset="0"/>
                                <a:sym typeface="Wingdings"/>
                              </a:rPr>
                              <m:t>𝑖</m:t>
                            </m:r>
                            <m:r>
                              <a:rPr lang="vi-VN" b="0" i="1" dirty="0" smtClean="0">
                                <a:latin typeface="Cambria Math" charset="0"/>
                                <a:sym typeface="Wingdings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vi-VN" b="0" i="1" dirty="0" smtClean="0">
                        <a:latin typeface="Cambria Math" charset="0"/>
                        <a:sym typeface="Wingdings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76" t="-1185" b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40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075832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 </a:t>
                </a:r>
                <a:r>
                  <a:rPr lang="en-US" dirty="0" err="1"/>
                  <a:t>sánh</a:t>
                </a:r>
                <a:r>
                  <a:rPr lang="en-US" dirty="0"/>
                  <a:t> 2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bài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r>
                  <a:rPr lang="en-US" dirty="0"/>
                  <a:t> </a:t>
                </a:r>
                <a:r>
                  <a:rPr lang="en-US" dirty="0" err="1"/>
                  <a:t>đa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&lt;</m:t>
                    </m:r>
                    <m:r>
                      <m:rPr>
                        <m:sty m:val="p"/>
                      </m:rPr>
                      <a:rPr lang="vi-VN" i="1" dirty="0" smtClean="0">
                        <a:latin typeface="Cambria Math" charset="0"/>
                      </a:rPr>
                      <m:t>rank</m:t>
                    </m:r>
                    <m:r>
                      <a:rPr lang="vi-VN" b="0" i="0" dirty="0" smtClean="0">
                        <a:latin typeface="Cambria Math" charset="0"/>
                      </a:rPr>
                      <m:t>(</m:t>
                    </m:r>
                    <m:r>
                      <a:rPr lang="vi-VN" b="1" i="1" dirty="0" smtClean="0">
                        <a:latin typeface="Cambria Math" charset="0"/>
                      </a:rPr>
                      <m:t>𝒚</m:t>
                    </m:r>
                    <m:r>
                      <a:rPr lang="vi-VN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a:rPr lang="vi-VN" b="1" i="1" dirty="0">
                        <a:latin typeface="Cambria Math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&gt;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rank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a:rPr lang="vi-VN" b="1" i="1" dirty="0" smtClean="0">
                        <a:latin typeface="Cambria Math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charset="0"/>
                      </a:rPr>
                      <m:t>rank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rank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charset="0"/>
                      </a:rPr>
                      <m:t>crowding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&gt;</m:t>
                    </m:r>
                    <m:r>
                      <m:rPr>
                        <m:sty m:val="p"/>
                      </m:rPr>
                      <a:rPr lang="vi-VN" i="1" dirty="0" smtClean="0">
                        <a:latin typeface="Cambria Math" charset="0"/>
                      </a:rPr>
                      <m:t>crowding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a:rPr lang="vi-VN" b="1" i="1" dirty="0">
                        <a:latin typeface="Cambria Math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charset="0"/>
                      </a:rPr>
                      <m:t>crowding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&lt;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crowding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a:rPr lang="vi-VN" b="1" i="1" dirty="0" smtClean="0">
                        <a:latin typeface="Cambria Math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charset="0"/>
                      </a:rPr>
                      <m:t>crowding</m:t>
                    </m:r>
                    <m:d>
                      <m:d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vi-VN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charset="0"/>
                      </a:rPr>
                      <m:t>crowding</m:t>
                    </m:r>
                    <m:r>
                      <a:rPr lang="vi-VN" dirty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𝒚</m:t>
                    </m:r>
                    <m:r>
                      <a:rPr lang="vi-V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then 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 dirty="0" smtClean="0">
                        <a:latin typeface="Cambria Math" charset="0"/>
                      </a:rPr>
                      <m:t>random</m:t>
                    </m:r>
                    <m:r>
                      <a:rPr lang="vi-VN" b="1" i="1" dirty="0" smtClean="0">
                        <a:latin typeface="Cambria Math" charset="0"/>
                      </a:rPr>
                      <m:t>(</m:t>
                    </m:r>
                    <m:r>
                      <a:rPr lang="vi-VN" b="1" i="1" dirty="0">
                        <a:latin typeface="Cambria Math" charset="0"/>
                      </a:rPr>
                      <m:t>𝒙</m:t>
                    </m:r>
                    <m:r>
                      <a:rPr lang="vi-VN" b="1" i="1" dirty="0" smtClean="0">
                        <a:latin typeface="Cambria Math" charset="0"/>
                      </a:rPr>
                      <m:t>,</m:t>
                    </m:r>
                    <m:r>
                      <a:rPr lang="vi-VN" b="1" i="1" dirty="0" smtClean="0">
                        <a:latin typeface="Cambria Math" charset="0"/>
                      </a:rPr>
                      <m:t>𝒚</m:t>
                    </m:r>
                    <m:r>
                      <a:rPr lang="vi-VN" b="1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5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41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539039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Nondominated</a:t>
            </a:r>
            <a:r>
              <a:rPr lang="en-US" dirty="0"/>
              <a:t> Sorting Genetic Algorithm II (NSGA-II)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799" y="6248400"/>
            <a:ext cx="6218339" cy="4572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42</a:t>
            </a:fld>
            <a:endParaRPr lang="en-GB" altLang="x-none" dirty="0"/>
          </a:p>
        </p:txBody>
      </p:sp>
      <p:sp>
        <p:nvSpPr>
          <p:cNvPr id="6" name="TextBox 5"/>
          <p:cNvSpPr txBox="1"/>
          <p:nvPr/>
        </p:nvSpPr>
        <p:spPr>
          <a:xfrm>
            <a:off x="-50609" y="22430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3200"/>
              </p:ext>
            </p:extLst>
          </p:nvPr>
        </p:nvGraphicFramePr>
        <p:xfrm>
          <a:off x="160861" y="2708758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55284"/>
              </p:ext>
            </p:extLst>
          </p:nvPr>
        </p:nvGraphicFramePr>
        <p:xfrm>
          <a:off x="1460955" y="2714202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65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65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6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20017" y="224851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Selection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52332"/>
              </p:ext>
            </p:extLst>
          </p:nvPr>
        </p:nvGraphicFramePr>
        <p:xfrm>
          <a:off x="2690399" y="2708758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65000"/>
                            <a:lumOff val="3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25865" y="2243075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Offspring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758129"/>
              </p:ext>
            </p:extLst>
          </p:nvPr>
        </p:nvGraphicFramePr>
        <p:xfrm>
          <a:off x="4148697" y="2708758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Offspring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65000"/>
                            <a:lumOff val="3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9133"/>
              </p:ext>
            </p:extLst>
          </p:nvPr>
        </p:nvGraphicFramePr>
        <p:xfrm>
          <a:off x="4148697" y="4186585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33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Population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52156"/>
              </p:ext>
            </p:extLst>
          </p:nvPr>
        </p:nvGraphicFramePr>
        <p:xfrm>
          <a:off x="5518079" y="2725515"/>
          <a:ext cx="76200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54528"/>
              </p:ext>
            </p:extLst>
          </p:nvPr>
        </p:nvGraphicFramePr>
        <p:xfrm>
          <a:off x="6791217" y="3467861"/>
          <a:ext cx="7620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2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06036"/>
              </p:ext>
            </p:extLst>
          </p:nvPr>
        </p:nvGraphicFramePr>
        <p:xfrm>
          <a:off x="8244271" y="2715515"/>
          <a:ext cx="762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50000"/>
                            <a:shade val="30000"/>
                            <a:satMod val="115000"/>
                          </a:schemeClr>
                        </a:gs>
                        <a:gs pos="50000">
                          <a:schemeClr val="bg1">
                            <a:lumMod val="50000"/>
                            <a:shade val="67500"/>
                            <a:satMod val="115000"/>
                          </a:schemeClr>
                        </a:gs>
                        <a:gs pos="100000">
                          <a:schemeClr val="bg1">
                            <a:lumMod val="50000"/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027047" y="223754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Pool P+O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959060" y="195020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Population</a:t>
            </a:r>
          </a:p>
        </p:txBody>
      </p:sp>
      <p:sp>
        <p:nvSpPr>
          <p:cNvPr id="25" name="Curved Up Arrow 24"/>
          <p:cNvSpPr/>
          <p:nvPr/>
        </p:nvSpPr>
        <p:spPr>
          <a:xfrm>
            <a:off x="591671" y="4203342"/>
            <a:ext cx="1272988" cy="3770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Binary Tournament Selection</a:t>
            </a:r>
          </a:p>
        </p:txBody>
      </p:sp>
      <p:sp>
        <p:nvSpPr>
          <p:cNvPr id="27" name="Curved Up Arrow 26"/>
          <p:cNvSpPr/>
          <p:nvPr/>
        </p:nvSpPr>
        <p:spPr>
          <a:xfrm>
            <a:off x="1915641" y="4218427"/>
            <a:ext cx="1272988" cy="3770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Crossover,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Mutation</a:t>
            </a:r>
          </a:p>
        </p:txBody>
      </p:sp>
      <p:sp>
        <p:nvSpPr>
          <p:cNvPr id="33" name="Curved Up Arrow 32"/>
          <p:cNvSpPr/>
          <p:nvPr/>
        </p:nvSpPr>
        <p:spPr>
          <a:xfrm>
            <a:off x="6154723" y="4580381"/>
            <a:ext cx="1272988" cy="3770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Crowding</a:t>
            </a:r>
            <a:br>
              <a:rPr lang="en-US" sz="1400" dirty="0">
                <a:solidFill>
                  <a:sysClr val="windowText" lastClr="000000"/>
                </a:solidFill>
              </a:rPr>
            </a:br>
            <a:r>
              <a:rPr lang="en-US" sz="1400" dirty="0">
                <a:solidFill>
                  <a:sysClr val="windowText" lastClr="000000"/>
                </a:solidFill>
              </a:rPr>
              <a:t>distance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sorting</a:t>
            </a:r>
          </a:p>
        </p:txBody>
      </p:sp>
      <p:sp>
        <p:nvSpPr>
          <p:cNvPr id="34" name="Curved Up Arrow 33"/>
          <p:cNvSpPr/>
          <p:nvPr/>
        </p:nvSpPr>
        <p:spPr>
          <a:xfrm>
            <a:off x="4301069" y="5688374"/>
            <a:ext cx="1632682" cy="3770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Nondominated sorting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6553200" y="2840736"/>
            <a:ext cx="1566672" cy="12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6558435" y="3222518"/>
            <a:ext cx="1566672" cy="12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3828850" y="4192119"/>
            <a:ext cx="5315150" cy="268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>
            <a:off x="7666939" y="3825999"/>
            <a:ext cx="452933" cy="14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3528242" y="3405636"/>
            <a:ext cx="452933" cy="14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Elbow Connector 44"/>
          <p:cNvCxnSpPr/>
          <p:nvPr/>
        </p:nvCxnSpPr>
        <p:spPr>
          <a:xfrm>
            <a:off x="390144" y="4206896"/>
            <a:ext cx="3758553" cy="1251047"/>
          </a:xfrm>
          <a:prstGeom prst="bentConnector3">
            <a:avLst>
              <a:gd name="adj1" fmla="val -92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07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qủa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(approximation set).</a:t>
            </a:r>
          </a:p>
          <a:p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tốt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43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819514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qủa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(approximation set).</a:t>
            </a:r>
          </a:p>
          <a:p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tốt</a:t>
            </a:r>
            <a:r>
              <a:rPr lang="en-US" dirty="0"/>
              <a:t>?</a:t>
            </a:r>
          </a:p>
          <a:p>
            <a:pPr>
              <a:buFont typeface="Wingdings" charset="2"/>
              <a:buChar char="Ø"/>
            </a:pPr>
            <a:r>
              <a:rPr lang="en-US" dirty="0"/>
              <a:t>2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(proximity):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đạng</a:t>
            </a:r>
            <a:r>
              <a:rPr lang="en-US" dirty="0"/>
              <a:t> (diversity):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44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740720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biên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Front Occupation (FO):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nằm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xấp</a:t>
                </a:r>
                <a:r>
                  <a:rPr lang="en-US" dirty="0"/>
                  <a:t> </a:t>
                </a:r>
                <a:r>
                  <a:rPr lang="en-US" dirty="0" err="1"/>
                  <a:t>xỉ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1" i="0" smtClean="0">
                          <a:latin typeface="Cambria Math" charset="0"/>
                        </a:rPr>
                        <m:t>𝐅𝐎</m:t>
                      </m:r>
                      <m:d>
                        <m:d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vi-VN" b="0" i="1" smtClean="0">
                          <a:latin typeface="Cambria Math" charset="0"/>
                        </a:rPr>
                        <m:t>=|</m:t>
                      </m:r>
                      <m:r>
                        <a:rPr lang="vi-VN" b="0" i="1" smtClean="0">
                          <a:latin typeface="Cambria Math" charset="0"/>
                        </a:rPr>
                        <m:t>𝑆</m:t>
                      </m:r>
                      <m:r>
                        <a:rPr lang="vi-VN" b="0" i="1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45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945232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trải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Front Spread (FS):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dài</a:t>
                </a:r>
                <a:r>
                  <a:rPr lang="en-US" dirty="0"/>
                  <a:t>/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trải</a:t>
                </a:r>
                <a:r>
                  <a:rPr lang="en-US" dirty="0"/>
                  <a:t> </a:t>
                </a:r>
                <a:r>
                  <a:rPr lang="en-US" dirty="0" err="1"/>
                  <a:t>rộng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biên</a:t>
                </a:r>
                <a:r>
                  <a:rPr lang="en-US" dirty="0"/>
                  <a:t> </a:t>
                </a:r>
                <a:r>
                  <a:rPr lang="en-US" dirty="0" err="1"/>
                  <a:t>xấp</a:t>
                </a:r>
                <a:r>
                  <a:rPr lang="en-US" dirty="0"/>
                  <a:t> </a:t>
                </a:r>
                <a:r>
                  <a:rPr lang="en-US" dirty="0" err="1"/>
                  <a:t>xỉ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charset="0"/>
                        </a:rPr>
                        <m:t>𝐅𝐒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vi-VN" b="0" i="1" dirty="0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is-I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vi-VN" b="0" i="1" dirty="0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mr-I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mr-I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mr-IN" b="0" i="0" dirty="0" smtClean="0">
                                          <a:latin typeface="Cambria Math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d>
                                        <m:dPr>
                                          <m:ctrlPr>
                                            <a:rPr lang="vi-V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vi-V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vi-VN" b="1" i="1" dirty="0" smtClean="0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vi-VN" b="0" i="1" dirty="0" smtClean="0"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  <m:r>
                                            <a:rPr lang="vi-VN" b="0" i="1" dirty="0" smtClean="0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vi-V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vi-VN" b="1" i="1" dirty="0" smtClean="0"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vi-VN" b="0" i="1" dirty="0" smtClean="0"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vi-VN" b="0" i="1" dirty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vi-VN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 </m:t>
                                      </m:r>
                                      <m:r>
                                        <a:rPr lang="vi-VN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  <m:r>
                                        <a:rPr lang="vi-VN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×</m:t>
                                      </m:r>
                                      <m:r>
                                        <a:rPr lang="vi-VN" b="0" i="1" dirty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mr-I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b="1" i="1" dirty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b="1" i="1" dirty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))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1185" r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46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348556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trong</a:t>
            </a:r>
            <a:br>
              <a:rPr lang="en-US" dirty="0"/>
            </a:b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Euclidean </a:t>
                </a:r>
                <a:r>
                  <a:rPr lang="en-US" dirty="0" err="1"/>
                  <a:t>của</a:t>
                </a:r>
                <a:r>
                  <a:rPr lang="en-US" dirty="0"/>
                  <a:t> 2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gian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dirty="0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1" i="1" dirty="0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vi-VN" b="0" i="1" dirty="0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vi-V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b="1" i="1" dirty="0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vi-VN" b="0" i="1" dirty="0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is-I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vi-VN" b="0" i="1" dirty="0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vi-VN" b="0" i="1" dirty="0" smtClean="0">
                                  <a:latin typeface="Cambria Math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vi-V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b="1" i="1" dirty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vi-V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b="1" i="1" dirty="0"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vi-VN" i="1" dirty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98" t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43679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𝑆</m:t>
                        </m:r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007096" cy="4114800"/>
              </a:xfrm>
            </p:spPr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và biên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𝑆</m:t>
                        </m:r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trung</a:t>
                </a:r>
                <a:r>
                  <a:rPr lang="en-US" dirty="0"/>
                  <a:t> </a:t>
                </a:r>
                <a:r>
                  <a:rPr lang="en-US" dirty="0" err="1"/>
                  <a:t>bình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xấp</a:t>
                </a:r>
                <a:r>
                  <a:rPr lang="en-US" dirty="0"/>
                  <a:t> </a:t>
                </a:r>
                <a:r>
                  <a:rPr lang="en-US" dirty="0" err="1"/>
                  <a:t>xỉ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vi-VN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𝑆</m:t>
                          </m:r>
                          <m:r>
                            <a:rPr lang="is-I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</m:sSub>
                        </m:sub>
                      </m:sSub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 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mr-IN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vi-V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vi-V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{</m:t>
                              </m:r>
                              <m:r>
                                <a:rPr lang="vi-VN" i="1" dirty="0">
                                  <a:latin typeface="Cambria Math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007096" cy="4114800"/>
              </a:xfrm>
              <a:blipFill rotWithShape="0">
                <a:blip r:embed="rId3"/>
                <a:stretch>
                  <a:fillRect l="-1142" t="-1185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48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000352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Khoảng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8007096" cy="4114800"/>
              </a:xfrm>
            </p:spPr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và biên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trung</a:t>
                </a:r>
                <a:r>
                  <a:rPr lang="en-US" dirty="0"/>
                  <a:t> </a:t>
                </a:r>
                <a:r>
                  <a:rPr lang="en-US" dirty="0" err="1"/>
                  <a:t>bình</a:t>
                </a:r>
                <a:r>
                  <a:rPr lang="en-US" dirty="0"/>
                  <a:t> </a:t>
                </a:r>
                <a:r>
                  <a:rPr lang="en-US" dirty="0" err="1"/>
                  <a:t>từ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đến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xấp</a:t>
                </a:r>
                <a:r>
                  <a:rPr lang="en-US" dirty="0"/>
                  <a:t> </a:t>
                </a:r>
                <a:r>
                  <a:rPr lang="en-US" dirty="0" err="1"/>
                  <a:t>xỉ</a:t>
                </a:r>
                <a:r>
                  <a:rPr lang="en-US" dirty="0"/>
                  <a:t> 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is-I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  <m:r>
                            <a:rPr lang="vi-V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sub>
                      </m:sSub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mr-IN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vi-V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vi-V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∈</m:t>
                                  </m:r>
                                  <m:r>
                                    <a:rPr lang="vi-V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{</m:t>
                              </m:r>
                              <m:r>
                                <a:rPr lang="vi-VN" i="1" dirty="0">
                                  <a:latin typeface="Cambria Math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vi-V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vi-VN" i="1" dirty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vi-V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b="1" i="1" dirty="0"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vi-VN" i="1" dirty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8007096" cy="4114800"/>
              </a:xfrm>
              <a:blipFill rotWithShape="0">
                <a:blip r:embed="rId3"/>
                <a:stretch>
                  <a:fillRect l="-1142" t="-1185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49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8666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69" y="1981200"/>
            <a:ext cx="8147539" cy="41148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(ideal/utopian solution):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.</a:t>
            </a:r>
          </a:p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KHÔNG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</a:t>
            </a:r>
          </a:p>
          <a:p>
            <a:pPr>
              <a:buFont typeface="Wingdings" charset="2"/>
              <a:buChar char="à"/>
            </a:pPr>
            <a:r>
              <a:rPr lang="en-US" dirty="0" err="1">
                <a:sym typeface="Wingdings"/>
              </a:rPr>
              <a:t>Tồn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tại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giải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pháp</a:t>
            </a:r>
            <a:r>
              <a:rPr lang="en-US" dirty="0">
                <a:sym typeface="Wingdings"/>
              </a:rPr>
              <a:t> trade-off </a:t>
            </a:r>
            <a:r>
              <a:rPr lang="en-US" dirty="0" err="1">
                <a:sym typeface="Wingdings"/>
              </a:rPr>
              <a:t>tối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ưu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giữa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mục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tiêu</a:t>
            </a:r>
            <a:r>
              <a:rPr lang="en-US" dirty="0">
                <a:sym typeface="Wingdings"/>
              </a:rPr>
              <a:t>.</a:t>
            </a:r>
          </a:p>
          <a:p>
            <a:pPr>
              <a:buFont typeface="Wingdings" charset="2"/>
              <a:buChar char="à"/>
            </a:pPr>
            <a:endParaRPr lang="en-US" dirty="0">
              <a:sym typeface="Wingdings"/>
            </a:endParaRPr>
          </a:p>
          <a:p>
            <a:pPr>
              <a:buFont typeface="Wingdings" charset="2"/>
              <a:buChar char="à"/>
            </a:pPr>
            <a:endParaRPr lang="en-US" dirty="0">
              <a:sym typeface="Wingdings"/>
            </a:endParaRPr>
          </a:p>
          <a:p>
            <a:pPr marL="0" indent="0" algn="r">
              <a:buNone/>
            </a:pPr>
            <a:r>
              <a:rPr lang="en-US" b="1" dirty="0">
                <a:sym typeface="Wingdings"/>
              </a:rPr>
              <a:t>Trade-off</a:t>
            </a:r>
            <a:r>
              <a:rPr lang="en-US" dirty="0">
                <a:sym typeface="Wingdings"/>
              </a:rPr>
              <a:t>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“</a:t>
            </a:r>
            <a:r>
              <a:rPr lang="en-US" dirty="0" err="1">
                <a:sym typeface="Wingdings"/>
              </a:rPr>
              <a:t>Sự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đánh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đổi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mục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tiêu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này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đạt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được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mục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tiêu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khác</a:t>
            </a:r>
            <a:r>
              <a:rPr lang="en-US" dirty="0">
                <a:sym typeface="Wingdings"/>
              </a:rPr>
              <a:t>.”</a:t>
            </a:r>
            <a:br>
              <a:rPr lang="en-US" dirty="0">
                <a:sym typeface="Wingdings"/>
              </a:rPr>
            </a:br>
            <a:r>
              <a:rPr lang="en-US" sz="1400" dirty="0">
                <a:sym typeface="Wingdings"/>
              </a:rPr>
              <a:t>(</a:t>
            </a:r>
            <a:r>
              <a:rPr lang="en-US" sz="1400" dirty="0" err="1">
                <a:sym typeface="Wingdings"/>
              </a:rPr>
              <a:t>wiktionary.org</a:t>
            </a:r>
            <a:r>
              <a:rPr lang="en-US" sz="1400" dirty="0">
                <a:sym typeface="Wingdings"/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030741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Minh </a:t>
                </a:r>
                <a:r>
                  <a:rPr lang="en-US" dirty="0" err="1"/>
                  <a:t>hoạ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85" y="1884425"/>
            <a:ext cx="3756231" cy="33388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50</a:t>
            </a:fld>
            <a:endParaRPr lang="en-GB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kern="0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gần</a:t>
                </a:r>
                <a:r>
                  <a:rPr lang="en-US" kern="0" dirty="0"/>
                  <a:t> </a:t>
                </a:r>
                <a:r>
                  <a:rPr lang="en-US" kern="0" dirty="0" err="1"/>
                  <a:t>với</a:t>
                </a:r>
                <a:r>
                  <a:rPr lang="en-US" kern="0" dirty="0"/>
                  <a:t> biên Pareto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nhưng </a:t>
                </a:r>
                <a:r>
                  <a:rPr lang="en-US" kern="0" dirty="0" err="1"/>
                  <a:t>lại</a:t>
                </a:r>
                <a:r>
                  <a:rPr lang="en-US" kern="0" dirty="0"/>
                  <a:t> </a:t>
                </a:r>
                <a:r>
                  <a:rPr lang="en-US" kern="0" dirty="0" err="1"/>
                  <a:t>có</a:t>
                </a:r>
                <a:r>
                  <a:rPr lang="en-US" kern="0" dirty="0"/>
                  <a:t> </a:t>
                </a:r>
                <a:r>
                  <a:rPr lang="en-US" kern="0" dirty="0" err="1"/>
                  <a:t>độ</a:t>
                </a:r>
                <a:r>
                  <a:rPr lang="en-US" kern="0" dirty="0"/>
                  <a:t> </a:t>
                </a:r>
                <a:r>
                  <a:rPr lang="en-US" kern="0" dirty="0" err="1"/>
                  <a:t>đa</a:t>
                </a:r>
                <a:r>
                  <a:rPr lang="en-US" kern="0" dirty="0"/>
                  <a:t> </a:t>
                </a:r>
                <a:r>
                  <a:rPr lang="en-US" kern="0" dirty="0" err="1"/>
                  <a:t>đạng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thấp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 ker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kern="0" dirty="0"/>
                  <a:t> của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đương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nhau</a:t>
                </a:r>
                <a:r>
                  <a:rPr lang="en-US" kern="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blipFill rotWithShape="0">
                <a:blip r:embed="rId4"/>
                <a:stretch>
                  <a:fillRect l="-1142" t="-5298" b="-529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914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Minh </a:t>
                </a:r>
                <a:r>
                  <a:rPr lang="en-US" dirty="0" err="1"/>
                  <a:t>hoạ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51</a:t>
            </a:fld>
            <a:endParaRPr lang="en-GB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kern="0" dirty="0"/>
                  <a:t>FO </a:t>
                </a:r>
                <a:r>
                  <a:rPr lang="en-US" kern="0" dirty="0" err="1"/>
                  <a:t>tương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đương</a:t>
                </a:r>
                <a:r>
                  <a:rPr lang="en-US" kern="0" dirty="0"/>
                  <a:t>, FS </a:t>
                </a:r>
                <a:r>
                  <a:rPr lang="en-US" kern="0" dirty="0" err="1"/>
                  <a:t>của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𝑆</m:t>
                        </m:r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của</a:t>
                </a:r>
                <a:r>
                  <a:rPr lang="en-US" kern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kern="0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 ker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kern="0" dirty="0"/>
                  <a:t> của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đương</a:t>
                </a:r>
                <a:r>
                  <a:rPr lang="en-US" kern="0" dirty="0"/>
                  <a:t> </a:t>
                </a:r>
                <a:r>
                  <a:rPr lang="en-US" kern="0" dirty="0" err="1"/>
                  <a:t>nhau</a:t>
                </a:r>
                <a:r>
                  <a:rPr lang="en-US" kern="0" dirty="0"/>
                  <a:t>.</a:t>
                </a:r>
              </a:p>
              <a:p>
                <a:pPr>
                  <a:buFont typeface="Wingdings" charset="2"/>
                  <a:buChar char="Ø"/>
                </a:pPr>
                <a:r>
                  <a:rPr lang="en-US" kern="0" dirty="0" err="1"/>
                  <a:t>Khó</a:t>
                </a:r>
                <a:r>
                  <a:rPr lang="en-US" kern="0" dirty="0"/>
                  <a:t> </a:t>
                </a:r>
                <a:r>
                  <a:rPr lang="en-US" kern="0" dirty="0" err="1"/>
                  <a:t>đánh</a:t>
                </a:r>
                <a:r>
                  <a:rPr lang="en-US" kern="0" dirty="0"/>
                  <a:t> </a:t>
                </a:r>
                <a:r>
                  <a:rPr lang="en-US" kern="0" dirty="0" err="1"/>
                  <a:t>giá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hay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blipFill rotWithShape="0">
                <a:blip r:embed="rId3"/>
                <a:stretch>
                  <a:fillRect l="-1142" t="-5298" b="-682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29" y="1853994"/>
            <a:ext cx="3710455" cy="3396743"/>
          </a:xfrm>
        </p:spPr>
      </p:pic>
    </p:spTree>
    <p:extLst>
      <p:ext uri="{BB962C8B-B14F-4D97-AF65-F5344CB8AC3E}">
        <p14:creationId xmlns:p14="http://schemas.microsoft.com/office/powerpoint/2010/main" val="1480658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Minh </a:t>
                </a:r>
                <a:r>
                  <a:rPr lang="en-US" dirty="0" err="1"/>
                  <a:t>hoạ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52</a:t>
            </a:fld>
            <a:endParaRPr lang="en-GB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kern="0" dirty="0"/>
                  <a:t>FO, FS,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i="1" ker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 ker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is-IS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lang="vi-VN" i="1" ker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của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kern="0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vi-VN" i="1">
                            <a:latin typeface="Cambria Math" charset="0"/>
                          </a:rPr>
                          <m:t>𝑆</m:t>
                        </m:r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vi-V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kern="0" dirty="0"/>
                  <a:t> của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vi-VN" kern="0" dirty="0"/>
                  <a:t>tốt hơn.</a:t>
                </a:r>
                <a:endParaRPr lang="en-US" kern="0" dirty="0"/>
              </a:p>
              <a:p>
                <a:pPr>
                  <a:buFont typeface="Wingdings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b="0" i="1" kern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tốt</a:t>
                </a:r>
                <a:r>
                  <a:rPr lang="en-US" kern="0" dirty="0"/>
                  <a:t> </a:t>
                </a:r>
                <a:r>
                  <a:rPr lang="en-US" kern="0" dirty="0" err="1"/>
                  <a:t>hơn</a:t>
                </a:r>
                <a:r>
                  <a:rPr lang="en-US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 ker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vi-VN" i="1" ker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</a:t>
                </a:r>
                <a:r>
                  <a:rPr lang="en-US" kern="0" dirty="0" err="1"/>
                  <a:t>trên</a:t>
                </a:r>
                <a:r>
                  <a:rPr lang="en-US" kern="0" dirty="0"/>
                  <a:t> </a:t>
                </a:r>
                <a:r>
                  <a:rPr lang="en-US" kern="0" dirty="0" err="1"/>
                  <a:t>nhiều</a:t>
                </a:r>
                <a:r>
                  <a:rPr lang="en-US" kern="0" dirty="0"/>
                  <a:t> </a:t>
                </a:r>
                <a:r>
                  <a:rPr lang="en-US" kern="0" dirty="0" err="1"/>
                  <a:t>chỉ</a:t>
                </a:r>
                <a:r>
                  <a:rPr lang="en-US" kern="0" dirty="0"/>
                  <a:t> </a:t>
                </a:r>
                <a:r>
                  <a:rPr lang="en-US" kern="0" dirty="0" err="1"/>
                  <a:t>số</a:t>
                </a:r>
                <a:r>
                  <a:rPr lang="en-US" kern="0" dirty="0"/>
                  <a:t> </a:t>
                </a:r>
                <a:r>
                  <a:rPr lang="en-US" kern="0" dirty="0" err="1"/>
                  <a:t>nhưng</a:t>
                </a:r>
                <a:r>
                  <a:rPr lang="en-US" kern="0" dirty="0"/>
                  <a:t> </a:t>
                </a:r>
                <a:r>
                  <a:rPr lang="en-US" kern="0" dirty="0" err="1"/>
                  <a:t>vẫn</a:t>
                </a:r>
                <a:r>
                  <a:rPr lang="en-US" kern="0" dirty="0"/>
                  <a:t> </a:t>
                </a:r>
                <a:r>
                  <a:rPr lang="en-US" kern="0" dirty="0" err="1"/>
                  <a:t>khó</a:t>
                </a:r>
                <a:r>
                  <a:rPr lang="en-US" kern="0" dirty="0"/>
                  <a:t> </a:t>
                </a:r>
                <a:r>
                  <a:rPr lang="en-US" kern="0" dirty="0" err="1"/>
                  <a:t>đánh</a:t>
                </a:r>
                <a:r>
                  <a:rPr lang="en-US" kern="0" dirty="0"/>
                  <a:t> </a:t>
                </a:r>
                <a:r>
                  <a:rPr lang="en-US" kern="0" dirty="0" err="1"/>
                  <a:t>giá</a:t>
                </a:r>
                <a:r>
                  <a:rPr lang="en-US" kern="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173472"/>
                <a:ext cx="8007096" cy="922527"/>
              </a:xfrm>
              <a:prstGeom prst="rect">
                <a:avLst/>
              </a:prstGeom>
              <a:blipFill rotWithShape="0">
                <a:blip r:embed="rId3"/>
                <a:stretch>
                  <a:fillRect l="-1142" t="-5298" b="-682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93" y="1775332"/>
            <a:ext cx="3677213" cy="3398140"/>
          </a:xfrm>
        </p:spPr>
      </p:pic>
    </p:spTree>
    <p:extLst>
      <p:ext uri="{BB962C8B-B14F-4D97-AF65-F5344CB8AC3E}">
        <p14:creationId xmlns:p14="http://schemas.microsoft.com/office/powerpoint/2010/main" val="332461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</a:t>
            </a:r>
            <a:br>
              <a:rPr lang="en-US" dirty="0"/>
            </a:br>
            <a:r>
              <a:rPr lang="en-US" dirty="0"/>
              <a:t>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MOEA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53</a:t>
            </a:fld>
            <a:endParaRPr lang="en-GB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5DE0A-C081-4D56-9732-4377A9DF7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8" y="2469745"/>
            <a:ext cx="3474719" cy="41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8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Biên</a:t>
            </a:r>
            <a:r>
              <a:rPr lang="en-US" dirty="0"/>
              <a:t> Pareto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54</a:t>
            </a:fld>
            <a:endParaRPr lang="en-GB" altLang="x-none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99159" y="1718626"/>
            <a:ext cx="0" cy="39339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86158" y="5639286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265367" y="269409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01316" y="311454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31028" y="285867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35230" y="277880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50717" y="476931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95336" y="295872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51826" y="34530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32047" y="35133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57551" y="37409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910204" y="328726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43189" y="30381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53957" y="363403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46879" y="393287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40380" y="40872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31881" y="431331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49839" y="45034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39167" y="45959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813634" y="497613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639167" y="505480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23191" y="378611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90871" y="346049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1583" y="37655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33766" y="410367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70605" y="486875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13333" y="43635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78933" y="322434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2047615" y="2147506"/>
            <a:ext cx="4474803" cy="4036653"/>
          </a:xfrm>
          <a:prstGeom prst="arc">
            <a:avLst>
              <a:gd name="adj1" fmla="val 16200000"/>
              <a:gd name="adj2" fmla="val 178230"/>
            </a:avLst>
          </a:prstGeom>
          <a:ln w="38100">
            <a:solidFill>
              <a:srgbClr val="A92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283947" y="20771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73178" y="21489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526133" y="210721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90927" y="220128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52116" y="230380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65250" y="255994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962018" y="283289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0869" y="314444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296782" y="332356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460327" y="39303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460849" y="414097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13634" y="26881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75673" y="24409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79760" y="29482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435887" y="375711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385097" y="35534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 rot="2869407">
            <a:off x="5536478" y="2439603"/>
            <a:ext cx="150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Pareto Front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16746" y="5710719"/>
            <a:ext cx="219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1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1257774" y="3397105"/>
            <a:ext cx="219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511956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Biên</a:t>
            </a:r>
            <a:r>
              <a:rPr lang="en-US" dirty="0"/>
              <a:t> Pareto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55</a:t>
            </a:fld>
            <a:endParaRPr lang="en-GB" altLang="x-none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99159" y="1718626"/>
            <a:ext cx="0" cy="39339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686158" y="5639286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265367" y="269409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01316" y="311454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31028" y="285867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35230" y="277880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50717" y="476931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95336" y="295872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51826" y="34530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32047" y="35133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57551" y="37409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910204" y="328726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43189" y="30381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53957" y="363403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46879" y="393287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40380" y="40872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031881" y="431331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49839" y="45034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39167" y="45959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813634" y="497613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639167" y="505480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23191" y="378611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90871" y="346049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1583" y="37655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33766" y="410367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70605" y="486875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513333" y="43635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78933" y="322434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2047615" y="2147506"/>
            <a:ext cx="4474803" cy="4036653"/>
          </a:xfrm>
          <a:prstGeom prst="arc">
            <a:avLst>
              <a:gd name="adj1" fmla="val 16200000"/>
              <a:gd name="adj2" fmla="val 178230"/>
            </a:avLst>
          </a:prstGeom>
          <a:ln w="38100">
            <a:solidFill>
              <a:srgbClr val="A92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283947" y="20771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73178" y="21489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526133" y="210721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90927" y="220128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52116" y="230380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65250" y="255994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962018" y="283289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0869" y="314444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296782" y="332356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460327" y="39303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460849" y="414097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13634" y="26881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228691">
            <a:off x="4236633" y="1978352"/>
            <a:ext cx="953991" cy="424163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75673" y="24409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79760" y="29482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435887" y="375711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385097" y="35534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4569760">
            <a:off x="6092363" y="3875493"/>
            <a:ext cx="878818" cy="371156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 rot="2869407">
            <a:off x="5536478" y="2439603"/>
            <a:ext cx="150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Pareto Front</a:t>
            </a:r>
          </a:p>
        </p:txBody>
      </p:sp>
      <p:sp>
        <p:nvSpPr>
          <p:cNvPr id="54" name="Oval 53"/>
          <p:cNvSpPr/>
          <p:nvPr/>
        </p:nvSpPr>
        <p:spPr>
          <a:xfrm rot="2076378">
            <a:off x="4919927" y="2185547"/>
            <a:ext cx="927818" cy="46514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3095973">
            <a:off x="5551171" y="2625828"/>
            <a:ext cx="865066" cy="469368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3927314">
            <a:off x="5978025" y="3268412"/>
            <a:ext cx="864011" cy="425555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916746" y="5710719"/>
            <a:ext cx="219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1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1257774" y="3397105"/>
            <a:ext cx="219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1584930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627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56</a:t>
            </a:fld>
            <a:endParaRPr lang="en-GB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59" y="3398985"/>
            <a:ext cx="6211614" cy="3322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15" y="1973538"/>
            <a:ext cx="3153103" cy="1890402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4130566" y="3785111"/>
            <a:ext cx="315310" cy="913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11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4632" cy="4114800"/>
          </a:xfrm>
        </p:spPr>
        <p:txBody>
          <a:bodyPr/>
          <a:lstStyle/>
          <a:p>
            <a:r>
              <a:rPr lang="en-US" dirty="0"/>
              <a:t>Elitist archive: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.</a:t>
            </a:r>
          </a:p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(non-dominated solutions)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MOEA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57</a:t>
            </a:fld>
            <a:endParaRPr lang="en-GB" altLang="x-none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5-Point Star 7"/>
          <p:cNvSpPr/>
          <p:nvPr/>
        </p:nvSpPr>
        <p:spPr>
          <a:xfrm>
            <a:off x="2854562" y="380027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3181128" y="455154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5060416" y="589684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3857276" y="4955550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77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</a:t>
            </a:r>
            <a:br>
              <a:rPr lang="en-US" dirty="0"/>
            </a:br>
            <a:r>
              <a:rPr lang="en-US" dirty="0"/>
              <a:t>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MOEA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non-dominated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lai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ghép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từ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những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vùng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nhau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sẽ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không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hiệu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quả</a:t>
            </a:r>
            <a:r>
              <a:rPr lang="en-US" dirty="0">
                <a:sym typeface="Wingdings"/>
              </a:rPr>
              <a:t>.</a:t>
            </a:r>
          </a:p>
          <a:p>
            <a:r>
              <a:rPr lang="en-US" dirty="0" err="1">
                <a:sym typeface="Wingdings"/>
              </a:rPr>
              <a:t>Tương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tự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như</a:t>
            </a:r>
            <a:r>
              <a:rPr lang="en-US" dirty="0">
                <a:sym typeface="Wingdings"/>
              </a:rPr>
              <a:t> EA </a:t>
            </a:r>
            <a:r>
              <a:rPr lang="en-US" dirty="0" err="1">
                <a:sym typeface="Wingdings"/>
              </a:rPr>
              <a:t>trong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tối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ưu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đơn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mục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tiêu</a:t>
            </a:r>
            <a:r>
              <a:rPr lang="en-US" dirty="0">
                <a:sym typeface="Wingdings"/>
              </a:rPr>
              <a:t>,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phép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biến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đổi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ngẫu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nhiên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sẽ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không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hiệu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quả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cấu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trúc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bài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toán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không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được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xét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đến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trong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quá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trình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tạo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con.</a:t>
            </a:r>
          </a:p>
          <a:p>
            <a:r>
              <a:rPr lang="en-US" dirty="0" err="1">
                <a:sym typeface="Wingdings"/>
              </a:rPr>
              <a:t>Số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lượng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các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giải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pháp</a:t>
            </a:r>
            <a:r>
              <a:rPr lang="en-US" dirty="0">
                <a:sym typeface="Wingdings"/>
              </a:rPr>
              <a:t> non-dominated </a:t>
            </a:r>
            <a:r>
              <a:rPr lang="en-US" dirty="0" err="1">
                <a:sym typeface="Wingdings"/>
              </a:rPr>
              <a:t>là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rất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nhiều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trong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khi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kích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thước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quần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là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có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giới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hạn</a:t>
            </a:r>
            <a:r>
              <a:rPr lang="en-US" dirty="0">
                <a:sym typeface="Wingdings"/>
              </a:rPr>
              <a:t>  elitism </a:t>
            </a:r>
            <a:r>
              <a:rPr lang="en-US" dirty="0" err="1">
                <a:sym typeface="Wingdings"/>
              </a:rPr>
              <a:t>không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được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bảo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đảm</a:t>
            </a:r>
            <a:r>
              <a:rPr lang="en-US" dirty="0">
                <a:sym typeface="Wingdings"/>
              </a:rPr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58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90558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04632" cy="4114800"/>
          </a:xfrm>
        </p:spPr>
        <p:txBody>
          <a:bodyPr/>
          <a:lstStyle/>
          <a:p>
            <a:r>
              <a:rPr lang="en-US" dirty="0"/>
              <a:t>Elitist archive: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.</a:t>
            </a:r>
          </a:p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(non-dominated solutions)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MOEA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59</a:t>
            </a:fld>
            <a:endParaRPr lang="en-GB" altLang="x-none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68863" y="3360306"/>
            <a:ext cx="2865199" cy="590387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07987" y="3360307"/>
            <a:ext cx="2526076" cy="1316506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88375" y="3360306"/>
            <a:ext cx="1845687" cy="1751261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15369" y="3360305"/>
            <a:ext cx="1318694" cy="237762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2889" y="3360304"/>
            <a:ext cx="631173" cy="2676009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2854562" y="380027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3181128" y="455154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5060416" y="589684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/>
          <p:cNvSpPr/>
          <p:nvPr/>
        </p:nvSpPr>
        <p:spPr>
          <a:xfrm>
            <a:off x="3857276" y="4955550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4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1692" y="1981200"/>
                <a:ext cx="8452339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Không </a:t>
                </a:r>
                <a:r>
                  <a:rPr lang="en-US" dirty="0" err="1"/>
                  <a:t>mất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quát</a:t>
                </a:r>
                <a:r>
                  <a:rPr lang="en-US" dirty="0"/>
                  <a:t>,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sử</a:t>
                </a:r>
                <a:r>
                  <a:rPr lang="en-US" dirty="0"/>
                  <a:t> ta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thiểu</a:t>
                </a:r>
                <a:r>
                  <a:rPr lang="en-US" dirty="0"/>
                  <a:t> </a:t>
                </a:r>
                <a:r>
                  <a:rPr lang="en-US" dirty="0" err="1"/>
                  <a:t>hoá</a:t>
                </a:r>
                <a:r>
                  <a:rPr lang="en-US" dirty="0"/>
                  <a:t> (minimize)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lúc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vi-VN" i="1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r>
                      <a:rPr lang="vi-VN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Pareto dominance (</a:t>
                </a:r>
                <a:r>
                  <a:rPr lang="en-US" dirty="0" err="1"/>
                  <a:t>Thống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Pareto):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thống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Pareto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1" i="1" smtClean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kí</a:t>
                </a:r>
                <a:r>
                  <a:rPr lang="en-US" dirty="0"/>
                  <a:t> </a:t>
                </a:r>
                <a:r>
                  <a:rPr lang="en-US" dirty="0" err="1"/>
                  <a:t>hiệu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i="1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b="1" i="1" smtClean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chỉ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∀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1,2,…,</m:t>
                              </m:r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vi-VN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vi-V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i="1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</a:rPr>
                        <m:t>)</m:t>
                      </m:r>
                      <m:r>
                        <a:rPr lang="vi-V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 smtClean="0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vi-VN" i="1">
                          <a:latin typeface="Cambria Math" charset="0"/>
                        </a:rPr>
                        <m:t>)</m:t>
                      </m:r>
                      <m:r>
                        <a:rPr lang="vi-VN" b="0" i="1" smtClean="0">
                          <a:latin typeface="Cambria Math" charset="0"/>
                        </a:rPr>
                        <m:t>)</m:t>
                      </m:r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vi-V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∃</m:t>
                              </m:r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vi-V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1,2,…,</m:t>
                                  </m:r>
                                  <m: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vi-V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vi-V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vi-V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vi-VN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vi-VN" i="1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vi-VN" b="0" i="1" smtClean="0">
                          <a:latin typeface="Cambria Math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vi-V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vi-VN" i="1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ym typeface="Wingdings"/>
                  </a:rPr>
                  <a:t>Pareto optimal (</a:t>
                </a:r>
                <a:r>
                  <a:rPr lang="en-US" dirty="0" err="1">
                    <a:sym typeface="Wingdings"/>
                  </a:rPr>
                  <a:t>Tối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ưu</a:t>
                </a:r>
                <a:r>
                  <a:rPr lang="en-US" dirty="0">
                    <a:sym typeface="Wingdings"/>
                  </a:rPr>
                  <a:t> Pareto):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vi-VN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được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gọi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là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tối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ưu</a:t>
                </a:r>
                <a:r>
                  <a:rPr lang="en-US" dirty="0">
                    <a:sym typeface="Wingdings"/>
                  </a:rPr>
                  <a:t> Pareto </a:t>
                </a:r>
                <a:r>
                  <a:rPr lang="en-US" dirty="0" err="1">
                    <a:sym typeface="Wingdings"/>
                  </a:rPr>
                  <a:t>nếu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và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chỉ</a:t>
                </a:r>
                <a:r>
                  <a:rPr lang="en-US" dirty="0">
                    <a:sym typeface="Wingdings"/>
                  </a:rPr>
                  <a:t> </a:t>
                </a:r>
                <a:r>
                  <a:rPr lang="en-US" dirty="0" err="1">
                    <a:sym typeface="Wingdings"/>
                  </a:rPr>
                  <a:t>nếu</a:t>
                </a:r>
                <a:endParaRPr lang="en-US" dirty="0">
                  <a:sym typeface="Wingding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¬∃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 smtClean="0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vi-V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≻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 smtClean="0">
                              <a:latin typeface="Cambria Math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dirty="0">
                  <a:sym typeface="Wingding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692" y="1981200"/>
                <a:ext cx="8452339" cy="4114800"/>
              </a:xfrm>
              <a:blipFill rotWithShape="0">
                <a:blip r:embed="rId2"/>
                <a:stretch>
                  <a:fillRect l="-1154" t="-2519" r="-144" b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588478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5168"/>
            <a:ext cx="8104632" cy="4114800"/>
          </a:xfrm>
        </p:spPr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archive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archive.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archive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archive.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60</a:t>
            </a:fld>
            <a:endParaRPr lang="en-GB" altLang="x-none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968863" y="3360306"/>
            <a:ext cx="2865199" cy="590387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07987" y="3360307"/>
            <a:ext cx="2526076" cy="1316506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88375" y="3360306"/>
            <a:ext cx="1845687" cy="1751261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515369" y="3360305"/>
            <a:ext cx="1318694" cy="237762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02889" y="3360304"/>
            <a:ext cx="631173" cy="2676009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2854562" y="380027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3181128" y="455154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060416" y="589684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857276" y="4955550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3540780" y="5274599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38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5168"/>
            <a:ext cx="8104632" cy="4114800"/>
          </a:xfrm>
        </p:spPr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archive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archive.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archive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archive.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61</a:t>
            </a:fld>
            <a:endParaRPr lang="en-GB" altLang="x-none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968863" y="3360306"/>
            <a:ext cx="2865199" cy="590387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07987" y="3360307"/>
            <a:ext cx="2526076" cy="1316506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34553" y="3360306"/>
            <a:ext cx="2199510" cy="207583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515369" y="3360305"/>
            <a:ext cx="1318694" cy="237762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202889" y="3360304"/>
            <a:ext cx="631173" cy="2676009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2854562" y="380027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3181128" y="455154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060416" y="589684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/>
          <p:cNvSpPr/>
          <p:nvPr/>
        </p:nvSpPr>
        <p:spPr>
          <a:xfrm>
            <a:off x="3540780" y="5274599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6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780" y="1725168"/>
            <a:ext cx="8622652" cy="4114800"/>
          </a:xfrm>
        </p:spPr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archive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archive.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archive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archive.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62</a:t>
            </a:fld>
            <a:endParaRPr lang="en-GB" altLang="x-none"/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2892799" y="3494578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2864223" y="6469986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06797" y="3494578"/>
            <a:ext cx="2865199" cy="590387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45921" y="3494579"/>
            <a:ext cx="2526076" cy="1316506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972487" y="3494578"/>
            <a:ext cx="2199510" cy="207583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53303" y="3494577"/>
            <a:ext cx="1318694" cy="2377623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540823" y="3494576"/>
            <a:ext cx="631173" cy="2676009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/>
          <p:cNvSpPr/>
          <p:nvPr/>
        </p:nvSpPr>
        <p:spPr>
          <a:xfrm>
            <a:off x="3192496" y="3934548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3519062" y="4685815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/>
          <p:nvPr/>
        </p:nvSpPr>
        <p:spPr>
          <a:xfrm>
            <a:off x="5398350" y="6031114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733326" y="5729325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/>
          <p:nvPr/>
        </p:nvSpPr>
        <p:spPr>
          <a:xfrm>
            <a:off x="3878714" y="5408871"/>
            <a:ext cx="228600" cy="228600"/>
          </a:xfrm>
          <a:prstGeom prst="star5">
            <a:avLst/>
          </a:prstGeom>
          <a:solidFill>
            <a:srgbClr val="43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/>
          <p:cNvSpPr/>
          <p:nvPr/>
        </p:nvSpPr>
        <p:spPr>
          <a:xfrm>
            <a:off x="5331616" y="5126834"/>
            <a:ext cx="228600" cy="2286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8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8320"/>
            <a:ext cx="8104632" cy="4114800"/>
          </a:xfrm>
        </p:spPr>
        <p:txBody>
          <a:bodyPr/>
          <a:lstStyle/>
          <a:p>
            <a:r>
              <a:rPr lang="en-US" dirty="0" err="1"/>
              <a:t>Khi</a:t>
            </a:r>
            <a:r>
              <a:rPr lang="en-US" dirty="0"/>
              <a:t> elitist archive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, ta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chia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hypercubes</a:t>
            </a:r>
            <a:r>
              <a:rPr lang="en-US" dirty="0"/>
              <a:t>. </a:t>
            </a:r>
            <a:r>
              <a:rPr lang="en-US" dirty="0" err="1"/>
              <a:t>Mỗi</a:t>
            </a:r>
            <a:r>
              <a:rPr lang="en-US" dirty="0"/>
              <a:t> hypercube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63</a:t>
            </a:fld>
            <a:endParaRPr lang="en-GB" altLang="x-none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393203"/>
              </p:ext>
            </p:extLst>
          </p:nvPr>
        </p:nvGraphicFramePr>
        <p:xfrm>
          <a:off x="2182087" y="3215664"/>
          <a:ext cx="3723412" cy="324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5-Point Star 27"/>
          <p:cNvSpPr/>
          <p:nvPr/>
        </p:nvSpPr>
        <p:spPr>
          <a:xfrm>
            <a:off x="2754546" y="3785988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3281144" y="4637271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5017552" y="601114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3812252" y="5246023"/>
            <a:ext cx="228600" cy="228600"/>
          </a:xfrm>
          <a:prstGeom prst="star5">
            <a:avLst/>
          </a:prstGeom>
          <a:solidFill>
            <a:srgbClr val="43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33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8320"/>
            <a:ext cx="8104632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non-dominated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archive </a:t>
            </a:r>
            <a:r>
              <a:rPr lang="en-US" dirty="0" err="1"/>
              <a:t>nếu</a:t>
            </a:r>
            <a:r>
              <a:rPr lang="en-US" dirty="0"/>
              <a:t>:</a:t>
            </a:r>
          </a:p>
          <a:p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hypercube </a:t>
            </a:r>
            <a:r>
              <a:rPr lang="en-US" dirty="0" err="1"/>
              <a:t>trống</a:t>
            </a:r>
            <a:r>
              <a:rPr lang="en-US" dirty="0"/>
              <a:t>, </a:t>
            </a:r>
            <a:r>
              <a:rPr lang="en-US" b="1" dirty="0" err="1"/>
              <a:t>hoặc</a:t>
            </a:r>
            <a:endParaRPr lang="en-US" b="1" dirty="0"/>
          </a:p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archive.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64</a:t>
            </a:fld>
            <a:endParaRPr lang="en-GB" altLang="x-none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182087" y="3215664"/>
          <a:ext cx="3723412" cy="324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2554865" y="3360306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26289" y="6335714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/>
          <p:cNvSpPr/>
          <p:nvPr/>
        </p:nvSpPr>
        <p:spPr>
          <a:xfrm>
            <a:off x="2754546" y="3785988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3281144" y="4637271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5017552" y="6011146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4395392" y="5595053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3812252" y="5246023"/>
            <a:ext cx="228600" cy="228600"/>
          </a:xfrm>
          <a:prstGeom prst="star5">
            <a:avLst/>
          </a:prstGeom>
          <a:solidFill>
            <a:srgbClr val="43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2983146" y="4181405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/>
          <p:cNvSpPr/>
          <p:nvPr/>
        </p:nvSpPr>
        <p:spPr>
          <a:xfrm>
            <a:off x="4236501" y="5805321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79" y="1798320"/>
            <a:ext cx="8992997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non-dominated </a:t>
            </a:r>
            <a:r>
              <a:rPr lang="en-US" dirty="0" err="1"/>
              <a:t>mới</a:t>
            </a:r>
            <a:r>
              <a:rPr lang="en-US" dirty="0"/>
              <a:t> KHÔNG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archive </a:t>
            </a:r>
            <a:r>
              <a:rPr lang="en-US" dirty="0" err="1"/>
              <a:t>nếu</a:t>
            </a:r>
            <a:r>
              <a:rPr lang="en-US" dirty="0"/>
              <a:t>:</a:t>
            </a:r>
          </a:p>
          <a:p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hypercube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, </a:t>
            </a:r>
            <a:r>
              <a:rPr lang="en-US" b="1" dirty="0" err="1"/>
              <a:t>và</a:t>
            </a:r>
            <a:endParaRPr lang="en-US" b="1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archive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65</a:t>
            </a:fld>
            <a:endParaRPr lang="en-GB" altLang="x-none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42321"/>
              </p:ext>
            </p:extLst>
          </p:nvPr>
        </p:nvGraphicFramePr>
        <p:xfrm>
          <a:off x="2554865" y="3429000"/>
          <a:ext cx="3723412" cy="324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1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3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V="1">
            <a:off x="2927643" y="3573642"/>
            <a:ext cx="0" cy="29896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99067" y="6549050"/>
            <a:ext cx="3307773" cy="206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5-Point Star 26"/>
          <p:cNvSpPr/>
          <p:nvPr/>
        </p:nvSpPr>
        <p:spPr>
          <a:xfrm>
            <a:off x="3127324" y="3999324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3653922" y="4850607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5390330" y="6224482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/>
          <p:cNvSpPr/>
          <p:nvPr/>
        </p:nvSpPr>
        <p:spPr>
          <a:xfrm>
            <a:off x="4768170" y="5808389"/>
            <a:ext cx="228600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/>
          <p:cNvSpPr/>
          <p:nvPr/>
        </p:nvSpPr>
        <p:spPr>
          <a:xfrm>
            <a:off x="4185030" y="5459359"/>
            <a:ext cx="228600" cy="228600"/>
          </a:xfrm>
          <a:prstGeom prst="star5">
            <a:avLst/>
          </a:prstGeom>
          <a:solidFill>
            <a:srgbClr val="4372C4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3896921" y="4964907"/>
            <a:ext cx="228600" cy="228600"/>
          </a:xfrm>
          <a:prstGeom prst="star5">
            <a:avLst/>
          </a:prstGeom>
          <a:solidFill>
            <a:srgbClr val="C00000"/>
          </a:solidFill>
          <a:ln>
            <a:solidFill>
              <a:srgbClr val="A921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0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(Clustering)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39089"/>
            <a:ext cx="9144000" cy="4114800"/>
          </a:xfrm>
        </p:spPr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chia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66</a:t>
            </a:fld>
            <a:endParaRPr lang="en-GB" altLang="x-none"/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2599480" y="3150084"/>
            <a:ext cx="0" cy="35754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2586479" y="6712182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3165688" y="376699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401637" y="418744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031349" y="393156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435551" y="385170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5651038" y="584220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495657" y="403162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152147" y="452592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3932368" y="458623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157872" y="481383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3810525" y="436015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3843510" y="411103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4354278" y="470692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4447200" y="500576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4840701" y="516017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932202" y="538620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5250160" y="55763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5539488" y="566887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5713955" y="604903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539488" y="612769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723512" y="485901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491192" y="453339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951904" y="483842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234087" y="517657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370926" y="594165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413654" y="543640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179254" y="429723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Arc 166"/>
          <p:cNvSpPr/>
          <p:nvPr/>
        </p:nvSpPr>
        <p:spPr>
          <a:xfrm>
            <a:off x="1947936" y="3220402"/>
            <a:ext cx="4474803" cy="4036653"/>
          </a:xfrm>
          <a:prstGeom prst="arc">
            <a:avLst>
              <a:gd name="adj1" fmla="val 16200000"/>
              <a:gd name="adj2" fmla="val 178230"/>
            </a:avLst>
          </a:prstGeom>
          <a:ln w="38100">
            <a:solidFill>
              <a:srgbClr val="A92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979562">
            <a:off x="2885613" y="3791405"/>
            <a:ext cx="1108562" cy="524952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3860905">
            <a:off x="5030707" y="5661450"/>
            <a:ext cx="1069919" cy="521117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4184268" y="315008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4673499" y="322187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4426454" y="318011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4891248" y="327418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152437" y="337670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5565571" y="36328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5862339" y="390579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091190" y="421733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197103" y="439646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360648" y="500324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6361170" y="521387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5713955" y="376107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228691">
            <a:off x="4136954" y="3051248"/>
            <a:ext cx="953991" cy="424163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5375994" y="35138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5980081" y="402118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6336208" y="48300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6285418" y="462638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 rot="4569760">
            <a:off x="5992684" y="4948389"/>
            <a:ext cx="878818" cy="371156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 rot="2869407">
            <a:off x="5436799" y="3512499"/>
            <a:ext cx="150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Pareto Front</a:t>
            </a:r>
          </a:p>
        </p:txBody>
      </p:sp>
      <p:sp>
        <p:nvSpPr>
          <p:cNvPr id="189" name="Oval 188"/>
          <p:cNvSpPr/>
          <p:nvPr/>
        </p:nvSpPr>
        <p:spPr>
          <a:xfrm rot="2483804">
            <a:off x="3501693" y="4223762"/>
            <a:ext cx="1140953" cy="60109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 rot="3192676">
            <a:off x="4608972" y="5087917"/>
            <a:ext cx="1140953" cy="601093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 rot="2483804">
            <a:off x="4103616" y="4615757"/>
            <a:ext cx="1140953" cy="601093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 rot="2076378">
            <a:off x="4820248" y="3258443"/>
            <a:ext cx="927818" cy="46514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 rot="3095973">
            <a:off x="5451492" y="3698724"/>
            <a:ext cx="865066" cy="469368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 rot="3927314">
            <a:off x="5878346" y="4341308"/>
            <a:ext cx="864011" cy="425555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(Clustering)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50" y="1873303"/>
            <a:ext cx="8522208" cy="4114800"/>
          </a:xfrm>
        </p:spPr>
        <p:txBody>
          <a:bodyPr/>
          <a:lstStyle/>
          <a:p>
            <a:r>
              <a:rPr lang="en-US" dirty="0"/>
              <a:t>Niching: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67</a:t>
            </a:fld>
            <a:endParaRPr lang="en-GB" altLang="x-none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845463" y="2620834"/>
            <a:ext cx="0" cy="39339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832462" y="6541494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411671" y="359630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647620" y="401675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277332" y="376087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681534" y="368101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897021" y="567152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741640" y="386093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398130" y="435523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178351" y="44155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403855" y="46431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056508" y="418946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089493" y="394034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600261" y="453624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693183" y="483508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086684" y="498948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178185" y="521551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496143" y="540569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785471" y="54981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959938" y="587834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785471" y="595700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969495" y="468832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737175" y="43627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197887" y="466773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80070" y="500588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616909" y="5770962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659637" y="526571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425237" y="412655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c 90"/>
          <p:cNvSpPr/>
          <p:nvPr/>
        </p:nvSpPr>
        <p:spPr>
          <a:xfrm>
            <a:off x="2193919" y="3049714"/>
            <a:ext cx="4474803" cy="4036653"/>
          </a:xfrm>
          <a:prstGeom prst="arc">
            <a:avLst>
              <a:gd name="adj1" fmla="val 16200000"/>
              <a:gd name="adj2" fmla="val 178230"/>
            </a:avLst>
          </a:prstGeom>
          <a:ln w="38100">
            <a:solidFill>
              <a:srgbClr val="A921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979562">
            <a:off x="3131596" y="3620717"/>
            <a:ext cx="1108562" cy="524952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3860905">
            <a:off x="5276690" y="5490762"/>
            <a:ext cx="1069919" cy="521117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430251" y="297939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919482" y="305118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72437" y="300942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137231" y="310349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398420" y="320601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811554" y="346215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108322" y="373510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337173" y="404664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443086" y="422577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606631" y="483255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607153" y="504318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959938" y="359038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228691">
            <a:off x="4382937" y="2880560"/>
            <a:ext cx="953991" cy="424163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621977" y="334319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226064" y="385049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582191" y="465931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531401" y="445569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4569760">
            <a:off x="6238667" y="4777701"/>
            <a:ext cx="878818" cy="371156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 rot="2869407">
            <a:off x="5682782" y="3341811"/>
            <a:ext cx="150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Pareto Front</a:t>
            </a:r>
          </a:p>
        </p:txBody>
      </p:sp>
      <p:sp>
        <p:nvSpPr>
          <p:cNvPr id="113" name="Oval 112"/>
          <p:cNvSpPr/>
          <p:nvPr/>
        </p:nvSpPr>
        <p:spPr>
          <a:xfrm rot="2483804">
            <a:off x="3747676" y="4053074"/>
            <a:ext cx="1140953" cy="60109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3192676">
            <a:off x="4854955" y="4917229"/>
            <a:ext cx="1140953" cy="601093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483804">
            <a:off x="4349599" y="4445069"/>
            <a:ext cx="1140953" cy="601093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rot="2076378">
            <a:off x="5066231" y="3087755"/>
            <a:ext cx="927818" cy="46514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rot="3095973">
            <a:off x="5697475" y="3528036"/>
            <a:ext cx="865066" cy="469368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rot="3927314">
            <a:off x="6124329" y="4170620"/>
            <a:ext cx="864011" cy="425555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/>
          <p:cNvCxnSpPr/>
          <p:nvPr/>
        </p:nvCxnSpPr>
        <p:spPr>
          <a:xfrm flipH="1" flipV="1">
            <a:off x="3630905" y="3032907"/>
            <a:ext cx="6317" cy="8148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5857719" y="5983988"/>
            <a:ext cx="1031651" cy="27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4355109" y="3616628"/>
            <a:ext cx="484895" cy="608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5587713" y="4838933"/>
            <a:ext cx="646443" cy="346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979443" y="4165763"/>
            <a:ext cx="573606" cy="491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77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50" y="1873303"/>
            <a:ext cx="8522208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cluster.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68</a:t>
            </a:fld>
            <a:endParaRPr lang="en-GB" altLang="x-none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686967" y="3182724"/>
            <a:ext cx="0" cy="352190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673966" y="6691311"/>
            <a:ext cx="4293961" cy="142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253175" y="374612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89124" y="416657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18836" y="391069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523038" y="383083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738525" y="582133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583144" y="4010754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239634" y="450505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019855" y="456536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245359" y="479296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898012" y="433928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30997" y="409016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441765" y="468605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534687" y="4984897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928188" y="513930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019689" y="536533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337647" y="555551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626975" y="5648005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801442" y="6028160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626975" y="6106826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810999" y="483813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578679" y="4512523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039391" y="481755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321574" y="515569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458413" y="5920779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501141" y="5415531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66741" y="4276368"/>
            <a:ext cx="125834" cy="125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979562">
            <a:off x="2973100" y="3770534"/>
            <a:ext cx="1108562" cy="524952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3860905">
            <a:off x="5118194" y="5640579"/>
            <a:ext cx="1069919" cy="521117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483804">
            <a:off x="3589180" y="4202891"/>
            <a:ext cx="1140953" cy="60109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3192676">
            <a:off x="4696459" y="5067046"/>
            <a:ext cx="1140953" cy="601093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2483804">
            <a:off x="4191103" y="4594886"/>
            <a:ext cx="1140953" cy="601093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64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69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65795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Pareto set (</a:t>
                </a:r>
                <a:r>
                  <a:rPr lang="en-US" dirty="0" err="1"/>
                  <a:t>Tập</a:t>
                </a:r>
                <a:r>
                  <a:rPr lang="en-US" dirty="0"/>
                  <a:t> Pareto):</a:t>
                </a:r>
              </a:p>
              <a:p>
                <a:pPr marL="0" indent="0">
                  <a:buNone/>
                </a:pP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vi-VN" b="1" i="1" smtClean="0">
                            <a:latin typeface="Cambria Math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tất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/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án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r>
                  <a:rPr lang="en-US" dirty="0"/>
                  <a:t> Pareto.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1" i="1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vi-VN" b="1" i="1">
                              <a:latin typeface="Cambria Math" charset="0"/>
                            </a:rPr>
                            <m:t>𝑺</m:t>
                          </m:r>
                        </m:sub>
                      </m:sSub>
                      <m:r>
                        <a:rPr lang="vi-VN" b="1" i="1" smtClean="0">
                          <a:latin typeface="Cambria Math" charset="0"/>
                        </a:rPr>
                        <m:t>={</m:t>
                      </m:r>
                      <m:sSup>
                        <m:sSupPr>
                          <m:ctrlPr>
                            <a:rPr lang="vi-V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</a:rPr>
                        <m:t>|</m:t>
                      </m:r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¬∃</m:t>
                      </m:r>
                      <m:sSup>
                        <m:sSupPr>
                          <m:ctrlPr>
                            <a:rPr lang="vi-V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vi-VN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vi-V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vi-V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≻</m:t>
                      </m:r>
                      <m:sSup>
                        <m:sSupPr>
                          <m:ctrlPr>
                            <a:rPr lang="vi-V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vi-V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vi-VN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Pareto front (</a:t>
                </a:r>
                <a:r>
                  <a:rPr lang="en-US" dirty="0" err="1"/>
                  <a:t>Biên</a:t>
                </a:r>
                <a:r>
                  <a:rPr lang="en-US" dirty="0"/>
                  <a:t> Pareto):</a:t>
                </a:r>
              </a:p>
              <a:p>
                <a:pPr marL="0" indent="0">
                  <a:buNone/>
                </a:pPr>
                <a:r>
                  <a:rPr lang="en-US" dirty="0"/>
                  <a:t>Tập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1" i="1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vi-VN" b="1" i="1" smtClean="0">
                            <a:latin typeface="Cambria Math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mọi</a:t>
                </a:r>
                <a:r>
                  <a:rPr lang="en-US" dirty="0"/>
                  <a:t> vector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tiêu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1" i="1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vi-VN" b="1" i="1">
                            <a:latin typeface="Cambria Math" charset="0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1" i="1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vi-VN" b="1" i="1" smtClean="0">
                              <a:latin typeface="Cambria Math" charset="0"/>
                            </a:rPr>
                            <m:t>𝑭</m:t>
                          </m:r>
                        </m:sub>
                      </m:sSub>
                      <m:r>
                        <a:rPr lang="vi-VN" b="1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vi-V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1" i="1" smtClean="0">
                              <a:latin typeface="Cambria Math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vi-V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vi-VN" b="0" i="1" smtClean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vi-VN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vi-VN" b="0" i="1" smtClean="0">
                                  <a:latin typeface="Cambria Math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vi-VN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vi-VN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vi-VN" b="0" i="1" smtClean="0">
                          <a:latin typeface="Cambria Math" charset="0"/>
                        </a:rPr>
                        <m:t> </m:t>
                      </m:r>
                      <m:r>
                        <a:rPr lang="vi-VN" b="1" i="1" smtClean="0">
                          <a:latin typeface="Cambria Math" charset="0"/>
                        </a:rPr>
                        <m:t>𝒙</m:t>
                      </m:r>
                      <m:r>
                        <a:rPr lang="vi-V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1" i="1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vi-VN" b="1" i="1">
                              <a:latin typeface="Cambria Math" charset="0"/>
                            </a:rPr>
                            <m:t>𝑺</m:t>
                          </m:r>
                        </m:sub>
                      </m:sSub>
                      <m:r>
                        <a:rPr lang="vi-VN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5" t="-1185" b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874477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</a:t>
            </a:r>
          </a:p>
          <a:p>
            <a:pPr>
              <a:buFont typeface="Wingdings" charset="2"/>
              <a:buChar char="Ø"/>
            </a:pPr>
            <a:r>
              <a:rPr lang="en-US" dirty="0"/>
              <a:t>Univariate Model (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).</a:t>
            </a:r>
          </a:p>
          <a:p>
            <a:pPr>
              <a:buFont typeface="Wingdings" charset="2"/>
              <a:buChar char="Ø"/>
            </a:pPr>
            <a:r>
              <a:rPr lang="en-US" dirty="0"/>
              <a:t>Marginal Product Model (MPM).</a:t>
            </a:r>
          </a:p>
          <a:p>
            <a:pPr>
              <a:buFont typeface="Wingdings" charset="2"/>
              <a:buChar char="Ø"/>
            </a:pPr>
            <a:r>
              <a:rPr lang="en-US" dirty="0"/>
              <a:t>Linkage Tree (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70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6007936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59280"/>
            <a:ext cx="7772400" cy="4114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: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(univariate)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đa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biến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phụ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thuộc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lẫn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nhau</a:t>
            </a:r>
            <a:r>
              <a:rPr lang="en-US" dirty="0">
                <a:sym typeface="Wingdings"/>
              </a:rPr>
              <a:t> (multivariate).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71</a:t>
            </a:fld>
            <a:endParaRPr lang="en-GB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37" y="1859280"/>
            <a:ext cx="2967812" cy="25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6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8290420" cy="4114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: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Pareto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.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elitist archive.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72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" y="1875355"/>
            <a:ext cx="3119044" cy="2669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87860"/>
              </p:ext>
            </p:extLst>
          </p:nvPr>
        </p:nvGraphicFramePr>
        <p:xfrm>
          <a:off x="4698926" y="1892619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451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2362200"/>
            <a:ext cx="8131029" cy="4114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: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Pareto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.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elitist archive.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73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" y="1875355"/>
            <a:ext cx="3119044" cy="2669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00771"/>
              </p:ext>
            </p:extLst>
          </p:nvPr>
        </p:nvGraphicFramePr>
        <p:xfrm>
          <a:off x="4698926" y="1892619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715408"/>
              </p:ext>
            </p:extLst>
          </p:nvPr>
        </p:nvGraphicFramePr>
        <p:xfrm>
          <a:off x="4698926" y="2832667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Down Arrow 9"/>
          <p:cNvSpPr/>
          <p:nvPr/>
        </p:nvSpPr>
        <p:spPr bwMode="auto">
          <a:xfrm>
            <a:off x="6239554" y="2361139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137126" y="2440089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1,4,8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578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8223308" cy="4114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: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Pareto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.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elitist archive.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74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" y="1875355"/>
            <a:ext cx="3119044" cy="2669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22127"/>
              </p:ext>
            </p:extLst>
          </p:nvPr>
        </p:nvGraphicFramePr>
        <p:xfrm>
          <a:off x="4698926" y="1892619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698926" y="2832667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Down Arrow 9"/>
          <p:cNvSpPr/>
          <p:nvPr/>
        </p:nvSpPr>
        <p:spPr bwMode="auto">
          <a:xfrm>
            <a:off x="6239554" y="2361139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137126" y="2440089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1,4,8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2572"/>
              </p:ext>
            </p:extLst>
          </p:nvPr>
        </p:nvGraphicFramePr>
        <p:xfrm>
          <a:off x="4698926" y="3772715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Down Arrow 12"/>
          <p:cNvSpPr/>
          <p:nvPr/>
        </p:nvSpPr>
        <p:spPr bwMode="auto">
          <a:xfrm>
            <a:off x="6239554" y="3312083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137126" y="3395933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3,7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438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8189752" cy="4114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: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Pareto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.</a:t>
            </a:r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elitist archive.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75</a:t>
            </a:fld>
            <a:endParaRPr lang="en-GB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" y="1875355"/>
            <a:ext cx="3119044" cy="26694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22127"/>
              </p:ext>
            </p:extLst>
          </p:nvPr>
        </p:nvGraphicFramePr>
        <p:xfrm>
          <a:off x="4698926" y="1892619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698926" y="2832667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Down Arrow 9"/>
          <p:cNvSpPr/>
          <p:nvPr/>
        </p:nvSpPr>
        <p:spPr bwMode="auto">
          <a:xfrm>
            <a:off x="6239554" y="2361139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137126" y="2440089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1,4,8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698926" y="3772715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Down Arrow 12"/>
          <p:cNvSpPr/>
          <p:nvPr/>
        </p:nvSpPr>
        <p:spPr bwMode="auto">
          <a:xfrm>
            <a:off x="6239554" y="3312083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137126" y="3395933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3,7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87326"/>
              </p:ext>
            </p:extLst>
          </p:nvPr>
        </p:nvGraphicFramePr>
        <p:xfrm>
          <a:off x="4698926" y="4712763"/>
          <a:ext cx="3254304" cy="4399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0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3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4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6</a:t>
                      </a:r>
                      <a:endParaRPr lang="en-US" sz="1000" b="1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</a:t>
                      </a:r>
                      <a:endParaRPr lang="en-US" sz="1000" b="1" i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8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1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</a:t>
                      </a:r>
                      <a:endParaRPr lang="en-US" sz="1000" b="0" i="1" dirty="0"/>
                    </a:p>
                  </a:txBody>
                  <a:tcPr marL="0" marR="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Curved Right Arrow 15"/>
          <p:cNvSpPr/>
          <p:nvPr/>
        </p:nvSpPr>
        <p:spPr bwMode="auto">
          <a:xfrm flipH="1" flipV="1">
            <a:off x="8083302" y="4012091"/>
            <a:ext cx="432048" cy="940048"/>
          </a:xfrm>
          <a:prstGeom prst="curv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6239554" y="4252131"/>
            <a:ext cx="173048" cy="43204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5137126" y="4335981"/>
            <a:ext cx="1008112" cy="264348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latin typeface="Times New Roman" pitchFamily="-28" charset="0"/>
              </a:rPr>
              <a:t>5,6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9" name="Multiply 18"/>
          <p:cNvSpPr/>
          <p:nvPr/>
        </p:nvSpPr>
        <p:spPr bwMode="auto">
          <a:xfrm>
            <a:off x="7593190" y="4308016"/>
            <a:ext cx="360040" cy="348198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24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MO-GOMEA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MO-GOMEA: Multi-Objective Gene-pool Optimal Mixing Evolutionary Algorithm</a:t>
            </a:r>
          </a:p>
          <a:p>
            <a:pPr>
              <a:buFont typeface="Wingdings" charset="2"/>
              <a:buChar char="Ø"/>
            </a:pPr>
            <a:r>
              <a:rPr lang="en-US" dirty="0"/>
              <a:t>Elitist Archive: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non-dominated.</a:t>
            </a:r>
          </a:p>
          <a:p>
            <a:pPr>
              <a:buFont typeface="Wingdings" charset="2"/>
              <a:buChar char="Ø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Gene-pool Optimal Mixing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76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1796077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MOEA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NSGA-II: Non-dominated Sorting Genetic Algorithm II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b="1" dirty="0"/>
              <a:t>the most popular MOEA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Deb et al. (2002)</a:t>
            </a:r>
          </a:p>
          <a:p>
            <a:r>
              <a:rPr lang="en-US" sz="2000" dirty="0"/>
              <a:t>MOEA/D: Multi-objective Evolutionary Algorithm based on Decomposition</a:t>
            </a:r>
            <a:br>
              <a:rPr lang="en-US" sz="2000" dirty="0"/>
            </a:br>
            <a:r>
              <a:rPr lang="en-US" sz="2000" dirty="0"/>
              <a:t>Zhang et al. (2007)</a:t>
            </a:r>
          </a:p>
          <a:p>
            <a:r>
              <a:rPr lang="en-US" sz="2000" dirty="0" err="1"/>
              <a:t>MAMaLGaM</a:t>
            </a:r>
            <a:r>
              <a:rPr lang="en-US" sz="2000" dirty="0"/>
              <a:t>: Multi-objective Adapted Maximum-Likelihood Gaussian Model</a:t>
            </a:r>
            <a:br>
              <a:rPr lang="en-US" sz="2000" dirty="0"/>
            </a:br>
            <a:r>
              <a:rPr lang="en-US" sz="2000" dirty="0"/>
              <a:t>Bosman et al. (2010)</a:t>
            </a:r>
          </a:p>
          <a:p>
            <a:r>
              <a:rPr lang="en-US" sz="2000" dirty="0"/>
              <a:t>MO-(RV-)GOMEA: Multi-objective (Real-Valued) Gene-pool Optimal Mixing Evolutionary Algorithm</a:t>
            </a:r>
            <a:br>
              <a:rPr lang="en-US" sz="2000" dirty="0"/>
            </a:br>
            <a:r>
              <a:rPr lang="en-US" sz="2000" dirty="0"/>
              <a:t>Luong et al. (2014) &amp; </a:t>
            </a:r>
            <a:r>
              <a:rPr lang="en-US" sz="2000" dirty="0" err="1"/>
              <a:t>Bouter</a:t>
            </a:r>
            <a:r>
              <a:rPr lang="en-US" sz="2000" dirty="0"/>
              <a:t> et al. (2017)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77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1498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8</a:t>
            </a:fld>
            <a:endParaRPr lang="en-GB" altLang="x-none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846385" y="2138054"/>
            <a:ext cx="0" cy="18991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46385" y="4037192"/>
            <a:ext cx="18874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85800" y="4037192"/>
            <a:ext cx="1160585" cy="11605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02216" y="2138054"/>
            <a:ext cx="0" cy="18991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02216" y="4037192"/>
            <a:ext cx="18874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756138" y="2645076"/>
            <a:ext cx="2074985" cy="2180493"/>
          </a:xfrm>
          <a:custGeom>
            <a:avLst/>
            <a:gdLst>
              <a:gd name="connsiteX0" fmla="*/ 633046 w 2074985"/>
              <a:gd name="connsiteY0" fmla="*/ 117231 h 2180493"/>
              <a:gd name="connsiteX1" fmla="*/ 691662 w 2074985"/>
              <a:gd name="connsiteY1" fmla="*/ 105508 h 2180493"/>
              <a:gd name="connsiteX2" fmla="*/ 832338 w 2074985"/>
              <a:gd name="connsiteY2" fmla="*/ 82062 h 2180493"/>
              <a:gd name="connsiteX3" fmla="*/ 890954 w 2074985"/>
              <a:gd name="connsiteY3" fmla="*/ 58616 h 2180493"/>
              <a:gd name="connsiteX4" fmla="*/ 1219200 w 2074985"/>
              <a:gd name="connsiteY4" fmla="*/ 0 h 2180493"/>
              <a:gd name="connsiteX5" fmla="*/ 1348154 w 2074985"/>
              <a:gd name="connsiteY5" fmla="*/ 23447 h 2180493"/>
              <a:gd name="connsiteX6" fmla="*/ 1406769 w 2074985"/>
              <a:gd name="connsiteY6" fmla="*/ 46893 h 2180493"/>
              <a:gd name="connsiteX7" fmla="*/ 1453662 w 2074985"/>
              <a:gd name="connsiteY7" fmla="*/ 58616 h 2180493"/>
              <a:gd name="connsiteX8" fmla="*/ 1559169 w 2074985"/>
              <a:gd name="connsiteY8" fmla="*/ 117231 h 2180493"/>
              <a:gd name="connsiteX9" fmla="*/ 1594338 w 2074985"/>
              <a:gd name="connsiteY9" fmla="*/ 164123 h 2180493"/>
              <a:gd name="connsiteX10" fmla="*/ 1617785 w 2074985"/>
              <a:gd name="connsiteY10" fmla="*/ 187570 h 2180493"/>
              <a:gd name="connsiteX11" fmla="*/ 1652954 w 2074985"/>
              <a:gd name="connsiteY11" fmla="*/ 234462 h 2180493"/>
              <a:gd name="connsiteX12" fmla="*/ 1699846 w 2074985"/>
              <a:gd name="connsiteY12" fmla="*/ 281354 h 2180493"/>
              <a:gd name="connsiteX13" fmla="*/ 1758462 w 2074985"/>
              <a:gd name="connsiteY13" fmla="*/ 339970 h 2180493"/>
              <a:gd name="connsiteX14" fmla="*/ 1805354 w 2074985"/>
              <a:gd name="connsiteY14" fmla="*/ 433754 h 2180493"/>
              <a:gd name="connsiteX15" fmla="*/ 1863969 w 2074985"/>
              <a:gd name="connsiteY15" fmla="*/ 527539 h 2180493"/>
              <a:gd name="connsiteX16" fmla="*/ 1875692 w 2074985"/>
              <a:gd name="connsiteY16" fmla="*/ 562708 h 2180493"/>
              <a:gd name="connsiteX17" fmla="*/ 1910862 w 2074985"/>
              <a:gd name="connsiteY17" fmla="*/ 644770 h 2180493"/>
              <a:gd name="connsiteX18" fmla="*/ 1922585 w 2074985"/>
              <a:gd name="connsiteY18" fmla="*/ 715108 h 2180493"/>
              <a:gd name="connsiteX19" fmla="*/ 1969477 w 2074985"/>
              <a:gd name="connsiteY19" fmla="*/ 785447 h 2180493"/>
              <a:gd name="connsiteX20" fmla="*/ 1981200 w 2074985"/>
              <a:gd name="connsiteY20" fmla="*/ 832339 h 2180493"/>
              <a:gd name="connsiteX21" fmla="*/ 2004646 w 2074985"/>
              <a:gd name="connsiteY21" fmla="*/ 867508 h 2180493"/>
              <a:gd name="connsiteX22" fmla="*/ 2016369 w 2074985"/>
              <a:gd name="connsiteY22" fmla="*/ 902677 h 2180493"/>
              <a:gd name="connsiteX23" fmla="*/ 2028092 w 2074985"/>
              <a:gd name="connsiteY23" fmla="*/ 984739 h 2180493"/>
              <a:gd name="connsiteX24" fmla="*/ 2039815 w 2074985"/>
              <a:gd name="connsiteY24" fmla="*/ 1031631 h 2180493"/>
              <a:gd name="connsiteX25" fmla="*/ 2063262 w 2074985"/>
              <a:gd name="connsiteY25" fmla="*/ 1160585 h 2180493"/>
              <a:gd name="connsiteX26" fmla="*/ 2074985 w 2074985"/>
              <a:gd name="connsiteY26" fmla="*/ 1336431 h 2180493"/>
              <a:gd name="connsiteX27" fmla="*/ 2063262 w 2074985"/>
              <a:gd name="connsiteY27" fmla="*/ 1371600 h 2180493"/>
              <a:gd name="connsiteX28" fmla="*/ 2051538 w 2074985"/>
              <a:gd name="connsiteY28" fmla="*/ 1500554 h 2180493"/>
              <a:gd name="connsiteX29" fmla="*/ 2039815 w 2074985"/>
              <a:gd name="connsiteY29" fmla="*/ 1582616 h 2180493"/>
              <a:gd name="connsiteX30" fmla="*/ 2016369 w 2074985"/>
              <a:gd name="connsiteY30" fmla="*/ 1723293 h 2180493"/>
              <a:gd name="connsiteX31" fmla="*/ 1992923 w 2074985"/>
              <a:gd name="connsiteY31" fmla="*/ 1793631 h 2180493"/>
              <a:gd name="connsiteX32" fmla="*/ 1934308 w 2074985"/>
              <a:gd name="connsiteY32" fmla="*/ 1875693 h 2180493"/>
              <a:gd name="connsiteX33" fmla="*/ 1922585 w 2074985"/>
              <a:gd name="connsiteY33" fmla="*/ 1910862 h 2180493"/>
              <a:gd name="connsiteX34" fmla="*/ 1899138 w 2074985"/>
              <a:gd name="connsiteY34" fmla="*/ 1934308 h 2180493"/>
              <a:gd name="connsiteX35" fmla="*/ 1875692 w 2074985"/>
              <a:gd name="connsiteY35" fmla="*/ 1969477 h 2180493"/>
              <a:gd name="connsiteX36" fmla="*/ 1863969 w 2074985"/>
              <a:gd name="connsiteY36" fmla="*/ 2016370 h 2180493"/>
              <a:gd name="connsiteX37" fmla="*/ 1828800 w 2074985"/>
              <a:gd name="connsiteY37" fmla="*/ 2028093 h 2180493"/>
              <a:gd name="connsiteX38" fmla="*/ 1793631 w 2074985"/>
              <a:gd name="connsiteY38" fmla="*/ 2051539 h 2180493"/>
              <a:gd name="connsiteX39" fmla="*/ 1746738 w 2074985"/>
              <a:gd name="connsiteY39" fmla="*/ 2063262 h 2180493"/>
              <a:gd name="connsiteX40" fmla="*/ 1676400 w 2074985"/>
              <a:gd name="connsiteY40" fmla="*/ 2086708 h 2180493"/>
              <a:gd name="connsiteX41" fmla="*/ 1559169 w 2074985"/>
              <a:gd name="connsiteY41" fmla="*/ 2110154 h 2180493"/>
              <a:gd name="connsiteX42" fmla="*/ 1406769 w 2074985"/>
              <a:gd name="connsiteY42" fmla="*/ 2133600 h 2180493"/>
              <a:gd name="connsiteX43" fmla="*/ 1359877 w 2074985"/>
              <a:gd name="connsiteY43" fmla="*/ 2145323 h 2180493"/>
              <a:gd name="connsiteX44" fmla="*/ 1277815 w 2074985"/>
              <a:gd name="connsiteY44" fmla="*/ 2157047 h 2180493"/>
              <a:gd name="connsiteX45" fmla="*/ 1230923 w 2074985"/>
              <a:gd name="connsiteY45" fmla="*/ 2168770 h 2180493"/>
              <a:gd name="connsiteX46" fmla="*/ 1125415 w 2074985"/>
              <a:gd name="connsiteY46" fmla="*/ 2180493 h 2180493"/>
              <a:gd name="connsiteX47" fmla="*/ 726831 w 2074985"/>
              <a:gd name="connsiteY47" fmla="*/ 2157047 h 2180493"/>
              <a:gd name="connsiteX48" fmla="*/ 597877 w 2074985"/>
              <a:gd name="connsiteY48" fmla="*/ 2133600 h 2180493"/>
              <a:gd name="connsiteX49" fmla="*/ 492369 w 2074985"/>
              <a:gd name="connsiteY49" fmla="*/ 2121877 h 2180493"/>
              <a:gd name="connsiteX50" fmla="*/ 410308 w 2074985"/>
              <a:gd name="connsiteY50" fmla="*/ 2086708 h 2180493"/>
              <a:gd name="connsiteX51" fmla="*/ 375138 w 2074985"/>
              <a:gd name="connsiteY51" fmla="*/ 2063262 h 2180493"/>
              <a:gd name="connsiteX52" fmla="*/ 339969 w 2074985"/>
              <a:gd name="connsiteY52" fmla="*/ 2051539 h 2180493"/>
              <a:gd name="connsiteX53" fmla="*/ 304800 w 2074985"/>
              <a:gd name="connsiteY53" fmla="*/ 2028093 h 2180493"/>
              <a:gd name="connsiteX54" fmla="*/ 211015 w 2074985"/>
              <a:gd name="connsiteY54" fmla="*/ 2004647 h 2180493"/>
              <a:gd name="connsiteX55" fmla="*/ 152400 w 2074985"/>
              <a:gd name="connsiteY55" fmla="*/ 1957754 h 2180493"/>
              <a:gd name="connsiteX56" fmla="*/ 117231 w 2074985"/>
              <a:gd name="connsiteY56" fmla="*/ 1946031 h 2180493"/>
              <a:gd name="connsiteX57" fmla="*/ 58615 w 2074985"/>
              <a:gd name="connsiteY57" fmla="*/ 1875693 h 2180493"/>
              <a:gd name="connsiteX58" fmla="*/ 46892 w 2074985"/>
              <a:gd name="connsiteY58" fmla="*/ 1840523 h 2180493"/>
              <a:gd name="connsiteX59" fmla="*/ 23446 w 2074985"/>
              <a:gd name="connsiteY59" fmla="*/ 1805354 h 2180493"/>
              <a:gd name="connsiteX60" fmla="*/ 0 w 2074985"/>
              <a:gd name="connsiteY60" fmla="*/ 1735016 h 2180493"/>
              <a:gd name="connsiteX61" fmla="*/ 35169 w 2074985"/>
              <a:gd name="connsiteY61" fmla="*/ 1559170 h 2180493"/>
              <a:gd name="connsiteX62" fmla="*/ 70338 w 2074985"/>
              <a:gd name="connsiteY62" fmla="*/ 1488831 h 2180493"/>
              <a:gd name="connsiteX63" fmla="*/ 93785 w 2074985"/>
              <a:gd name="connsiteY63" fmla="*/ 1465385 h 2180493"/>
              <a:gd name="connsiteX64" fmla="*/ 164123 w 2074985"/>
              <a:gd name="connsiteY64" fmla="*/ 1441939 h 2180493"/>
              <a:gd name="connsiteX65" fmla="*/ 187569 w 2074985"/>
              <a:gd name="connsiteY65" fmla="*/ 1406770 h 2180493"/>
              <a:gd name="connsiteX66" fmla="*/ 246185 w 2074985"/>
              <a:gd name="connsiteY66" fmla="*/ 1371600 h 2180493"/>
              <a:gd name="connsiteX67" fmla="*/ 269631 w 2074985"/>
              <a:gd name="connsiteY67" fmla="*/ 1336431 h 2180493"/>
              <a:gd name="connsiteX68" fmla="*/ 293077 w 2074985"/>
              <a:gd name="connsiteY68" fmla="*/ 1266093 h 2180493"/>
              <a:gd name="connsiteX69" fmla="*/ 328246 w 2074985"/>
              <a:gd name="connsiteY69" fmla="*/ 1195754 h 2180493"/>
              <a:gd name="connsiteX70" fmla="*/ 316523 w 2074985"/>
              <a:gd name="connsiteY70" fmla="*/ 1090247 h 2180493"/>
              <a:gd name="connsiteX71" fmla="*/ 304800 w 2074985"/>
              <a:gd name="connsiteY71" fmla="*/ 1043354 h 2180493"/>
              <a:gd name="connsiteX72" fmla="*/ 293077 w 2074985"/>
              <a:gd name="connsiteY72" fmla="*/ 949570 h 2180493"/>
              <a:gd name="connsiteX73" fmla="*/ 269631 w 2074985"/>
              <a:gd name="connsiteY73" fmla="*/ 844062 h 2180493"/>
              <a:gd name="connsiteX74" fmla="*/ 257908 w 2074985"/>
              <a:gd name="connsiteY74" fmla="*/ 668216 h 2180493"/>
              <a:gd name="connsiteX75" fmla="*/ 269631 w 2074985"/>
              <a:gd name="connsiteY75" fmla="*/ 574431 h 2180493"/>
              <a:gd name="connsiteX76" fmla="*/ 293077 w 2074985"/>
              <a:gd name="connsiteY76" fmla="*/ 457200 h 2180493"/>
              <a:gd name="connsiteX77" fmla="*/ 304800 w 2074985"/>
              <a:gd name="connsiteY77" fmla="*/ 422031 h 2180493"/>
              <a:gd name="connsiteX78" fmla="*/ 316523 w 2074985"/>
              <a:gd name="connsiteY78" fmla="*/ 375139 h 2180493"/>
              <a:gd name="connsiteX79" fmla="*/ 375138 w 2074985"/>
              <a:gd name="connsiteY79" fmla="*/ 316523 h 2180493"/>
              <a:gd name="connsiteX80" fmla="*/ 468923 w 2074985"/>
              <a:gd name="connsiteY80" fmla="*/ 246185 h 2180493"/>
              <a:gd name="connsiteX81" fmla="*/ 539262 w 2074985"/>
              <a:gd name="connsiteY81" fmla="*/ 199293 h 2180493"/>
              <a:gd name="connsiteX82" fmla="*/ 574431 w 2074985"/>
              <a:gd name="connsiteY82" fmla="*/ 187570 h 2180493"/>
              <a:gd name="connsiteX83" fmla="*/ 633046 w 2074985"/>
              <a:gd name="connsiteY83" fmla="*/ 117231 h 218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074985" h="2180493">
                <a:moveTo>
                  <a:pt x="633046" y="117231"/>
                </a:moveTo>
                <a:cubicBezTo>
                  <a:pt x="652585" y="103554"/>
                  <a:pt x="672008" y="108784"/>
                  <a:pt x="691662" y="105508"/>
                </a:cubicBezTo>
                <a:cubicBezTo>
                  <a:pt x="722481" y="100372"/>
                  <a:pt x="797803" y="92422"/>
                  <a:pt x="832338" y="82062"/>
                </a:cubicBezTo>
                <a:cubicBezTo>
                  <a:pt x="852494" y="76015"/>
                  <a:pt x="870539" y="63720"/>
                  <a:pt x="890954" y="58616"/>
                </a:cubicBezTo>
                <a:cubicBezTo>
                  <a:pt x="1075178" y="12560"/>
                  <a:pt x="1072394" y="16312"/>
                  <a:pt x="1219200" y="0"/>
                </a:cubicBezTo>
                <a:cubicBezTo>
                  <a:pt x="1327152" y="35984"/>
                  <a:pt x="1132746" y="-26264"/>
                  <a:pt x="1348154" y="23447"/>
                </a:cubicBezTo>
                <a:cubicBezTo>
                  <a:pt x="1368659" y="28179"/>
                  <a:pt x="1386805" y="40239"/>
                  <a:pt x="1406769" y="46893"/>
                </a:cubicBezTo>
                <a:cubicBezTo>
                  <a:pt x="1422054" y="51988"/>
                  <a:pt x="1438031" y="54708"/>
                  <a:pt x="1453662" y="58616"/>
                </a:cubicBezTo>
                <a:cubicBezTo>
                  <a:pt x="1534282" y="112363"/>
                  <a:pt x="1497267" y="96597"/>
                  <a:pt x="1559169" y="117231"/>
                </a:cubicBezTo>
                <a:cubicBezTo>
                  <a:pt x="1570892" y="132862"/>
                  <a:pt x="1581830" y="149113"/>
                  <a:pt x="1594338" y="164123"/>
                </a:cubicBezTo>
                <a:cubicBezTo>
                  <a:pt x="1601414" y="172614"/>
                  <a:pt x="1610709" y="179079"/>
                  <a:pt x="1617785" y="187570"/>
                </a:cubicBezTo>
                <a:cubicBezTo>
                  <a:pt x="1630293" y="202580"/>
                  <a:pt x="1640088" y="219758"/>
                  <a:pt x="1652954" y="234462"/>
                </a:cubicBezTo>
                <a:cubicBezTo>
                  <a:pt x="1667510" y="251098"/>
                  <a:pt x="1685460" y="264571"/>
                  <a:pt x="1699846" y="281354"/>
                </a:cubicBezTo>
                <a:cubicBezTo>
                  <a:pt x="1751949" y="342141"/>
                  <a:pt x="1690727" y="294813"/>
                  <a:pt x="1758462" y="339970"/>
                </a:cubicBezTo>
                <a:cubicBezTo>
                  <a:pt x="1787249" y="455116"/>
                  <a:pt x="1745572" y="314189"/>
                  <a:pt x="1805354" y="433754"/>
                </a:cubicBezTo>
                <a:cubicBezTo>
                  <a:pt x="1856607" y="536261"/>
                  <a:pt x="1758806" y="422376"/>
                  <a:pt x="1863969" y="527539"/>
                </a:cubicBezTo>
                <a:cubicBezTo>
                  <a:pt x="1867877" y="539262"/>
                  <a:pt x="1871103" y="551235"/>
                  <a:pt x="1875692" y="562708"/>
                </a:cubicBezTo>
                <a:cubicBezTo>
                  <a:pt x="1886745" y="590340"/>
                  <a:pt x="1902110" y="616326"/>
                  <a:pt x="1910862" y="644770"/>
                </a:cubicBezTo>
                <a:cubicBezTo>
                  <a:pt x="1917852" y="667488"/>
                  <a:pt x="1915755" y="692341"/>
                  <a:pt x="1922585" y="715108"/>
                </a:cubicBezTo>
                <a:cubicBezTo>
                  <a:pt x="1934751" y="755663"/>
                  <a:pt x="1943934" y="759903"/>
                  <a:pt x="1969477" y="785447"/>
                </a:cubicBezTo>
                <a:cubicBezTo>
                  <a:pt x="1973385" y="801078"/>
                  <a:pt x="1974853" y="817530"/>
                  <a:pt x="1981200" y="832339"/>
                </a:cubicBezTo>
                <a:cubicBezTo>
                  <a:pt x="1986750" y="845289"/>
                  <a:pt x="1998345" y="854906"/>
                  <a:pt x="2004646" y="867508"/>
                </a:cubicBezTo>
                <a:cubicBezTo>
                  <a:pt x="2010172" y="878561"/>
                  <a:pt x="2012461" y="890954"/>
                  <a:pt x="2016369" y="902677"/>
                </a:cubicBezTo>
                <a:cubicBezTo>
                  <a:pt x="2020277" y="930031"/>
                  <a:pt x="2023149" y="957553"/>
                  <a:pt x="2028092" y="984739"/>
                </a:cubicBezTo>
                <a:cubicBezTo>
                  <a:pt x="2030974" y="1000591"/>
                  <a:pt x="2036933" y="1015779"/>
                  <a:pt x="2039815" y="1031631"/>
                </a:cubicBezTo>
                <a:cubicBezTo>
                  <a:pt x="2067815" y="1185631"/>
                  <a:pt x="2036673" y="1054240"/>
                  <a:pt x="2063262" y="1160585"/>
                </a:cubicBezTo>
                <a:cubicBezTo>
                  <a:pt x="2067170" y="1219200"/>
                  <a:pt x="2074985" y="1277686"/>
                  <a:pt x="2074985" y="1336431"/>
                </a:cubicBezTo>
                <a:cubicBezTo>
                  <a:pt x="2074985" y="1348788"/>
                  <a:pt x="2065010" y="1359367"/>
                  <a:pt x="2063262" y="1371600"/>
                </a:cubicBezTo>
                <a:cubicBezTo>
                  <a:pt x="2057158" y="1414328"/>
                  <a:pt x="2056305" y="1457656"/>
                  <a:pt x="2051538" y="1500554"/>
                </a:cubicBezTo>
                <a:cubicBezTo>
                  <a:pt x="2048486" y="1528017"/>
                  <a:pt x="2043467" y="1555227"/>
                  <a:pt x="2039815" y="1582616"/>
                </a:cubicBezTo>
                <a:cubicBezTo>
                  <a:pt x="2030506" y="1652436"/>
                  <a:pt x="2033476" y="1666268"/>
                  <a:pt x="2016369" y="1723293"/>
                </a:cubicBezTo>
                <a:cubicBezTo>
                  <a:pt x="2009267" y="1746965"/>
                  <a:pt x="2006632" y="1773067"/>
                  <a:pt x="1992923" y="1793631"/>
                </a:cubicBezTo>
                <a:cubicBezTo>
                  <a:pt x="1958639" y="1845057"/>
                  <a:pt x="1977930" y="1817528"/>
                  <a:pt x="1934308" y="1875693"/>
                </a:cubicBezTo>
                <a:cubicBezTo>
                  <a:pt x="1930400" y="1887416"/>
                  <a:pt x="1928943" y="1900266"/>
                  <a:pt x="1922585" y="1910862"/>
                </a:cubicBezTo>
                <a:cubicBezTo>
                  <a:pt x="1916898" y="1920340"/>
                  <a:pt x="1906043" y="1925677"/>
                  <a:pt x="1899138" y="1934308"/>
                </a:cubicBezTo>
                <a:cubicBezTo>
                  <a:pt x="1890336" y="1945310"/>
                  <a:pt x="1883507" y="1957754"/>
                  <a:pt x="1875692" y="1969477"/>
                </a:cubicBezTo>
                <a:cubicBezTo>
                  <a:pt x="1871784" y="1985108"/>
                  <a:pt x="1874034" y="2003789"/>
                  <a:pt x="1863969" y="2016370"/>
                </a:cubicBezTo>
                <a:cubicBezTo>
                  <a:pt x="1856250" y="2026019"/>
                  <a:pt x="1839853" y="2022567"/>
                  <a:pt x="1828800" y="2028093"/>
                </a:cubicBezTo>
                <a:cubicBezTo>
                  <a:pt x="1816198" y="2034394"/>
                  <a:pt x="1806581" y="2045989"/>
                  <a:pt x="1793631" y="2051539"/>
                </a:cubicBezTo>
                <a:cubicBezTo>
                  <a:pt x="1778822" y="2057886"/>
                  <a:pt x="1762171" y="2058632"/>
                  <a:pt x="1746738" y="2063262"/>
                </a:cubicBezTo>
                <a:cubicBezTo>
                  <a:pt x="1723066" y="2070364"/>
                  <a:pt x="1700634" y="2081861"/>
                  <a:pt x="1676400" y="2086708"/>
                </a:cubicBezTo>
                <a:cubicBezTo>
                  <a:pt x="1637323" y="2094523"/>
                  <a:pt x="1598619" y="2104518"/>
                  <a:pt x="1559169" y="2110154"/>
                </a:cubicBezTo>
                <a:cubicBezTo>
                  <a:pt x="1519759" y="2115784"/>
                  <a:pt x="1447431" y="2125468"/>
                  <a:pt x="1406769" y="2133600"/>
                </a:cubicBezTo>
                <a:cubicBezTo>
                  <a:pt x="1390970" y="2136760"/>
                  <a:pt x="1375729" y="2142441"/>
                  <a:pt x="1359877" y="2145323"/>
                </a:cubicBezTo>
                <a:cubicBezTo>
                  <a:pt x="1332691" y="2150266"/>
                  <a:pt x="1305001" y="2152104"/>
                  <a:pt x="1277815" y="2157047"/>
                </a:cubicBezTo>
                <a:cubicBezTo>
                  <a:pt x="1261963" y="2159929"/>
                  <a:pt x="1246847" y="2166320"/>
                  <a:pt x="1230923" y="2168770"/>
                </a:cubicBezTo>
                <a:cubicBezTo>
                  <a:pt x="1195949" y="2174151"/>
                  <a:pt x="1160584" y="2176585"/>
                  <a:pt x="1125415" y="2180493"/>
                </a:cubicBezTo>
                <a:lnTo>
                  <a:pt x="726831" y="2157047"/>
                </a:lnTo>
                <a:cubicBezTo>
                  <a:pt x="516618" y="2137936"/>
                  <a:pt x="736999" y="2155003"/>
                  <a:pt x="597877" y="2133600"/>
                </a:cubicBezTo>
                <a:cubicBezTo>
                  <a:pt x="562903" y="2128219"/>
                  <a:pt x="527538" y="2125785"/>
                  <a:pt x="492369" y="2121877"/>
                </a:cubicBezTo>
                <a:cubicBezTo>
                  <a:pt x="452912" y="2108725"/>
                  <a:pt x="450870" y="2109886"/>
                  <a:pt x="410308" y="2086708"/>
                </a:cubicBezTo>
                <a:cubicBezTo>
                  <a:pt x="398075" y="2079718"/>
                  <a:pt x="387740" y="2069563"/>
                  <a:pt x="375138" y="2063262"/>
                </a:cubicBezTo>
                <a:cubicBezTo>
                  <a:pt x="364085" y="2057736"/>
                  <a:pt x="351022" y="2057065"/>
                  <a:pt x="339969" y="2051539"/>
                </a:cubicBezTo>
                <a:cubicBezTo>
                  <a:pt x="327367" y="2045238"/>
                  <a:pt x="318041" y="2032908"/>
                  <a:pt x="304800" y="2028093"/>
                </a:cubicBezTo>
                <a:cubicBezTo>
                  <a:pt x="274516" y="2017081"/>
                  <a:pt x="211015" y="2004647"/>
                  <a:pt x="211015" y="2004647"/>
                </a:cubicBezTo>
                <a:cubicBezTo>
                  <a:pt x="189207" y="1982838"/>
                  <a:pt x="181978" y="1972543"/>
                  <a:pt x="152400" y="1957754"/>
                </a:cubicBezTo>
                <a:cubicBezTo>
                  <a:pt x="141347" y="1952228"/>
                  <a:pt x="128954" y="1949939"/>
                  <a:pt x="117231" y="1946031"/>
                </a:cubicBezTo>
                <a:cubicBezTo>
                  <a:pt x="91307" y="1920107"/>
                  <a:pt x="74935" y="1908333"/>
                  <a:pt x="58615" y="1875693"/>
                </a:cubicBezTo>
                <a:cubicBezTo>
                  <a:pt x="53089" y="1864640"/>
                  <a:pt x="52418" y="1851576"/>
                  <a:pt x="46892" y="1840523"/>
                </a:cubicBezTo>
                <a:cubicBezTo>
                  <a:pt x="40591" y="1827921"/>
                  <a:pt x="29168" y="1818229"/>
                  <a:pt x="23446" y="1805354"/>
                </a:cubicBezTo>
                <a:cubicBezTo>
                  <a:pt x="13409" y="1782770"/>
                  <a:pt x="0" y="1735016"/>
                  <a:pt x="0" y="1735016"/>
                </a:cubicBezTo>
                <a:cubicBezTo>
                  <a:pt x="14452" y="1604943"/>
                  <a:pt x="533" y="1663079"/>
                  <a:pt x="35169" y="1559170"/>
                </a:cubicBezTo>
                <a:cubicBezTo>
                  <a:pt x="47551" y="1522024"/>
                  <a:pt x="44366" y="1521296"/>
                  <a:pt x="70338" y="1488831"/>
                </a:cubicBezTo>
                <a:cubicBezTo>
                  <a:pt x="77243" y="1480200"/>
                  <a:pt x="83899" y="1470328"/>
                  <a:pt x="93785" y="1465385"/>
                </a:cubicBezTo>
                <a:cubicBezTo>
                  <a:pt x="115890" y="1454333"/>
                  <a:pt x="164123" y="1441939"/>
                  <a:pt x="164123" y="1441939"/>
                </a:cubicBezTo>
                <a:cubicBezTo>
                  <a:pt x="171938" y="1430216"/>
                  <a:pt x="176567" y="1415572"/>
                  <a:pt x="187569" y="1406770"/>
                </a:cubicBezTo>
                <a:cubicBezTo>
                  <a:pt x="260580" y="1348361"/>
                  <a:pt x="189531" y="1442417"/>
                  <a:pt x="246185" y="1371600"/>
                </a:cubicBezTo>
                <a:cubicBezTo>
                  <a:pt x="254987" y="1360598"/>
                  <a:pt x="263909" y="1349306"/>
                  <a:pt x="269631" y="1336431"/>
                </a:cubicBezTo>
                <a:cubicBezTo>
                  <a:pt x="279668" y="1313847"/>
                  <a:pt x="279368" y="1286657"/>
                  <a:pt x="293077" y="1266093"/>
                </a:cubicBezTo>
                <a:cubicBezTo>
                  <a:pt x="323377" y="1220641"/>
                  <a:pt x="312067" y="1244290"/>
                  <a:pt x="328246" y="1195754"/>
                </a:cubicBezTo>
                <a:cubicBezTo>
                  <a:pt x="324338" y="1160585"/>
                  <a:pt x="321904" y="1125221"/>
                  <a:pt x="316523" y="1090247"/>
                </a:cubicBezTo>
                <a:cubicBezTo>
                  <a:pt x="314073" y="1074322"/>
                  <a:pt x="307449" y="1059247"/>
                  <a:pt x="304800" y="1043354"/>
                </a:cubicBezTo>
                <a:cubicBezTo>
                  <a:pt x="299621" y="1012278"/>
                  <a:pt x="297867" y="980708"/>
                  <a:pt x="293077" y="949570"/>
                </a:cubicBezTo>
                <a:cubicBezTo>
                  <a:pt x="287124" y="910872"/>
                  <a:pt x="278967" y="881404"/>
                  <a:pt x="269631" y="844062"/>
                </a:cubicBezTo>
                <a:cubicBezTo>
                  <a:pt x="265723" y="785447"/>
                  <a:pt x="257908" y="726961"/>
                  <a:pt x="257908" y="668216"/>
                </a:cubicBezTo>
                <a:cubicBezTo>
                  <a:pt x="257908" y="636711"/>
                  <a:pt x="265176" y="605619"/>
                  <a:pt x="269631" y="574431"/>
                </a:cubicBezTo>
                <a:cubicBezTo>
                  <a:pt x="276211" y="528374"/>
                  <a:pt x="280871" y="499921"/>
                  <a:pt x="293077" y="457200"/>
                </a:cubicBezTo>
                <a:cubicBezTo>
                  <a:pt x="296472" y="445318"/>
                  <a:pt x="301405" y="433913"/>
                  <a:pt x="304800" y="422031"/>
                </a:cubicBezTo>
                <a:cubicBezTo>
                  <a:pt x="309226" y="406539"/>
                  <a:pt x="307586" y="388545"/>
                  <a:pt x="316523" y="375139"/>
                </a:cubicBezTo>
                <a:cubicBezTo>
                  <a:pt x="331850" y="352148"/>
                  <a:pt x="355599" y="336062"/>
                  <a:pt x="375138" y="316523"/>
                </a:cubicBezTo>
                <a:cubicBezTo>
                  <a:pt x="418505" y="273156"/>
                  <a:pt x="389403" y="299199"/>
                  <a:pt x="468923" y="246185"/>
                </a:cubicBezTo>
                <a:lnTo>
                  <a:pt x="539262" y="199293"/>
                </a:lnTo>
                <a:lnTo>
                  <a:pt x="574431" y="187570"/>
                </a:lnTo>
                <a:cubicBezTo>
                  <a:pt x="618796" y="157992"/>
                  <a:pt x="613507" y="130908"/>
                  <a:pt x="633046" y="117231"/>
                </a:cubicBezTo>
                <a:close/>
              </a:path>
            </a:pathLst>
          </a:custGeom>
          <a:solidFill>
            <a:srgbClr val="595959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072554" y="2524915"/>
            <a:ext cx="1477108" cy="1430216"/>
          </a:xfrm>
          <a:custGeom>
            <a:avLst/>
            <a:gdLst>
              <a:gd name="connsiteX0" fmla="*/ 386861 w 1477108"/>
              <a:gd name="connsiteY0" fmla="*/ 0 h 1430216"/>
              <a:gd name="connsiteX1" fmla="*/ 515815 w 1477108"/>
              <a:gd name="connsiteY1" fmla="*/ 82062 h 1430216"/>
              <a:gd name="connsiteX2" fmla="*/ 562708 w 1477108"/>
              <a:gd name="connsiteY2" fmla="*/ 93785 h 1430216"/>
              <a:gd name="connsiteX3" fmla="*/ 1031631 w 1477108"/>
              <a:gd name="connsiteY3" fmla="*/ 70339 h 1430216"/>
              <a:gd name="connsiteX4" fmla="*/ 1078523 w 1477108"/>
              <a:gd name="connsiteY4" fmla="*/ 58616 h 1430216"/>
              <a:gd name="connsiteX5" fmla="*/ 1242646 w 1477108"/>
              <a:gd name="connsiteY5" fmla="*/ 35170 h 1430216"/>
              <a:gd name="connsiteX6" fmla="*/ 1301261 w 1477108"/>
              <a:gd name="connsiteY6" fmla="*/ 46893 h 1430216"/>
              <a:gd name="connsiteX7" fmla="*/ 1336431 w 1477108"/>
              <a:gd name="connsiteY7" fmla="*/ 82062 h 1430216"/>
              <a:gd name="connsiteX8" fmla="*/ 1371600 w 1477108"/>
              <a:gd name="connsiteY8" fmla="*/ 105508 h 1430216"/>
              <a:gd name="connsiteX9" fmla="*/ 1418492 w 1477108"/>
              <a:gd name="connsiteY9" fmla="*/ 175846 h 1430216"/>
              <a:gd name="connsiteX10" fmla="*/ 1441938 w 1477108"/>
              <a:gd name="connsiteY10" fmla="*/ 246185 h 1430216"/>
              <a:gd name="connsiteX11" fmla="*/ 1418492 w 1477108"/>
              <a:gd name="connsiteY11" fmla="*/ 316523 h 1430216"/>
              <a:gd name="connsiteX12" fmla="*/ 1406769 w 1477108"/>
              <a:gd name="connsiteY12" fmla="*/ 351693 h 1430216"/>
              <a:gd name="connsiteX13" fmla="*/ 1371600 w 1477108"/>
              <a:gd name="connsiteY13" fmla="*/ 375139 h 1430216"/>
              <a:gd name="connsiteX14" fmla="*/ 1312984 w 1477108"/>
              <a:gd name="connsiteY14" fmla="*/ 457200 h 1430216"/>
              <a:gd name="connsiteX15" fmla="*/ 1312984 w 1477108"/>
              <a:gd name="connsiteY15" fmla="*/ 621323 h 1430216"/>
              <a:gd name="connsiteX16" fmla="*/ 1336431 w 1477108"/>
              <a:gd name="connsiteY16" fmla="*/ 656493 h 1430216"/>
              <a:gd name="connsiteX17" fmla="*/ 1406769 w 1477108"/>
              <a:gd name="connsiteY17" fmla="*/ 703385 h 1430216"/>
              <a:gd name="connsiteX18" fmla="*/ 1430215 w 1477108"/>
              <a:gd name="connsiteY18" fmla="*/ 773723 h 1430216"/>
              <a:gd name="connsiteX19" fmla="*/ 1453661 w 1477108"/>
              <a:gd name="connsiteY19" fmla="*/ 797170 h 1430216"/>
              <a:gd name="connsiteX20" fmla="*/ 1477108 w 1477108"/>
              <a:gd name="connsiteY20" fmla="*/ 926123 h 1430216"/>
              <a:gd name="connsiteX21" fmla="*/ 1465384 w 1477108"/>
              <a:gd name="connsiteY21" fmla="*/ 1019908 h 1430216"/>
              <a:gd name="connsiteX22" fmla="*/ 1406769 w 1477108"/>
              <a:gd name="connsiteY22" fmla="*/ 1125416 h 1430216"/>
              <a:gd name="connsiteX23" fmla="*/ 1383323 w 1477108"/>
              <a:gd name="connsiteY23" fmla="*/ 1172308 h 1430216"/>
              <a:gd name="connsiteX24" fmla="*/ 1277815 w 1477108"/>
              <a:gd name="connsiteY24" fmla="*/ 1266093 h 1430216"/>
              <a:gd name="connsiteX25" fmla="*/ 1207477 w 1477108"/>
              <a:gd name="connsiteY25" fmla="*/ 1289539 h 1430216"/>
              <a:gd name="connsiteX26" fmla="*/ 1172308 w 1477108"/>
              <a:gd name="connsiteY26" fmla="*/ 1312985 h 1430216"/>
              <a:gd name="connsiteX27" fmla="*/ 1078523 w 1477108"/>
              <a:gd name="connsiteY27" fmla="*/ 1336431 h 1430216"/>
              <a:gd name="connsiteX28" fmla="*/ 1043354 w 1477108"/>
              <a:gd name="connsiteY28" fmla="*/ 1371600 h 1430216"/>
              <a:gd name="connsiteX29" fmla="*/ 855784 w 1477108"/>
              <a:gd name="connsiteY29" fmla="*/ 1418493 h 1430216"/>
              <a:gd name="connsiteX30" fmla="*/ 808892 w 1477108"/>
              <a:gd name="connsiteY30" fmla="*/ 1430216 h 1430216"/>
              <a:gd name="connsiteX31" fmla="*/ 633046 w 1477108"/>
              <a:gd name="connsiteY31" fmla="*/ 1406770 h 1430216"/>
              <a:gd name="connsiteX32" fmla="*/ 433754 w 1477108"/>
              <a:gd name="connsiteY32" fmla="*/ 1371600 h 1430216"/>
              <a:gd name="connsiteX33" fmla="*/ 398584 w 1477108"/>
              <a:gd name="connsiteY33" fmla="*/ 1348154 h 1430216"/>
              <a:gd name="connsiteX34" fmla="*/ 269631 w 1477108"/>
              <a:gd name="connsiteY34" fmla="*/ 1312985 h 1430216"/>
              <a:gd name="connsiteX35" fmla="*/ 199292 w 1477108"/>
              <a:gd name="connsiteY35" fmla="*/ 1301262 h 1430216"/>
              <a:gd name="connsiteX36" fmla="*/ 152400 w 1477108"/>
              <a:gd name="connsiteY36" fmla="*/ 1289539 h 1430216"/>
              <a:gd name="connsiteX37" fmla="*/ 23446 w 1477108"/>
              <a:gd name="connsiteY37" fmla="*/ 1172308 h 1430216"/>
              <a:gd name="connsiteX38" fmla="*/ 11723 w 1477108"/>
              <a:gd name="connsiteY38" fmla="*/ 1137139 h 1430216"/>
              <a:gd name="connsiteX39" fmla="*/ 0 w 1477108"/>
              <a:gd name="connsiteY39" fmla="*/ 1078523 h 1430216"/>
              <a:gd name="connsiteX40" fmla="*/ 11723 w 1477108"/>
              <a:gd name="connsiteY40" fmla="*/ 797170 h 1430216"/>
              <a:gd name="connsiteX41" fmla="*/ 46892 w 1477108"/>
              <a:gd name="connsiteY41" fmla="*/ 621323 h 1430216"/>
              <a:gd name="connsiteX42" fmla="*/ 58615 w 1477108"/>
              <a:gd name="connsiteY42" fmla="*/ 586154 h 1430216"/>
              <a:gd name="connsiteX43" fmla="*/ 70338 w 1477108"/>
              <a:gd name="connsiteY43" fmla="*/ 515816 h 1430216"/>
              <a:gd name="connsiteX44" fmla="*/ 82061 w 1477108"/>
              <a:gd name="connsiteY44" fmla="*/ 480646 h 1430216"/>
              <a:gd name="connsiteX45" fmla="*/ 105508 w 1477108"/>
              <a:gd name="connsiteY45" fmla="*/ 398585 h 1430216"/>
              <a:gd name="connsiteX46" fmla="*/ 128954 w 1477108"/>
              <a:gd name="connsiteY46" fmla="*/ 351693 h 1430216"/>
              <a:gd name="connsiteX47" fmla="*/ 164123 w 1477108"/>
              <a:gd name="connsiteY47" fmla="*/ 281354 h 1430216"/>
              <a:gd name="connsiteX48" fmla="*/ 234461 w 1477108"/>
              <a:gd name="connsiteY48" fmla="*/ 164123 h 1430216"/>
              <a:gd name="connsiteX49" fmla="*/ 257908 w 1477108"/>
              <a:gd name="connsiteY49" fmla="*/ 82062 h 1430216"/>
              <a:gd name="connsiteX50" fmla="*/ 328246 w 1477108"/>
              <a:gd name="connsiteY50" fmla="*/ 35170 h 1430216"/>
              <a:gd name="connsiteX51" fmla="*/ 386861 w 1477108"/>
              <a:gd name="connsiteY51" fmla="*/ 0 h 143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477108" h="1430216">
                <a:moveTo>
                  <a:pt x="386861" y="0"/>
                </a:moveTo>
                <a:cubicBezTo>
                  <a:pt x="427022" y="30121"/>
                  <a:pt x="468095" y="64167"/>
                  <a:pt x="515815" y="82062"/>
                </a:cubicBezTo>
                <a:cubicBezTo>
                  <a:pt x="530901" y="87719"/>
                  <a:pt x="547077" y="89877"/>
                  <a:pt x="562708" y="93785"/>
                </a:cubicBezTo>
                <a:cubicBezTo>
                  <a:pt x="877678" y="62288"/>
                  <a:pt x="398680" y="107571"/>
                  <a:pt x="1031631" y="70339"/>
                </a:cubicBezTo>
                <a:cubicBezTo>
                  <a:pt x="1047715" y="69393"/>
                  <a:pt x="1062724" y="61776"/>
                  <a:pt x="1078523" y="58616"/>
                </a:cubicBezTo>
                <a:cubicBezTo>
                  <a:pt x="1134865" y="47348"/>
                  <a:pt x="1185016" y="42374"/>
                  <a:pt x="1242646" y="35170"/>
                </a:cubicBezTo>
                <a:cubicBezTo>
                  <a:pt x="1262184" y="39078"/>
                  <a:pt x="1283439" y="37982"/>
                  <a:pt x="1301261" y="46893"/>
                </a:cubicBezTo>
                <a:cubicBezTo>
                  <a:pt x="1316090" y="54307"/>
                  <a:pt x="1323695" y="71448"/>
                  <a:pt x="1336431" y="82062"/>
                </a:cubicBezTo>
                <a:cubicBezTo>
                  <a:pt x="1347255" y="91082"/>
                  <a:pt x="1359877" y="97693"/>
                  <a:pt x="1371600" y="105508"/>
                </a:cubicBezTo>
                <a:cubicBezTo>
                  <a:pt x="1387231" y="128954"/>
                  <a:pt x="1409581" y="149113"/>
                  <a:pt x="1418492" y="175846"/>
                </a:cubicBezTo>
                <a:lnTo>
                  <a:pt x="1441938" y="246185"/>
                </a:lnTo>
                <a:lnTo>
                  <a:pt x="1418492" y="316523"/>
                </a:lnTo>
                <a:cubicBezTo>
                  <a:pt x="1414584" y="328246"/>
                  <a:pt x="1417051" y="344838"/>
                  <a:pt x="1406769" y="351693"/>
                </a:cubicBezTo>
                <a:cubicBezTo>
                  <a:pt x="1395046" y="359508"/>
                  <a:pt x="1381563" y="365176"/>
                  <a:pt x="1371600" y="375139"/>
                </a:cubicBezTo>
                <a:cubicBezTo>
                  <a:pt x="1357063" y="389676"/>
                  <a:pt x="1326295" y="437234"/>
                  <a:pt x="1312984" y="457200"/>
                </a:cubicBezTo>
                <a:cubicBezTo>
                  <a:pt x="1290650" y="524205"/>
                  <a:pt x="1289534" y="511890"/>
                  <a:pt x="1312984" y="621323"/>
                </a:cubicBezTo>
                <a:cubicBezTo>
                  <a:pt x="1315936" y="635100"/>
                  <a:pt x="1328615" y="644770"/>
                  <a:pt x="1336431" y="656493"/>
                </a:cubicBezTo>
                <a:cubicBezTo>
                  <a:pt x="1372001" y="763204"/>
                  <a:pt x="1307744" y="604360"/>
                  <a:pt x="1406769" y="703385"/>
                </a:cubicBezTo>
                <a:cubicBezTo>
                  <a:pt x="1424245" y="720861"/>
                  <a:pt x="1412740" y="756247"/>
                  <a:pt x="1430215" y="773723"/>
                </a:cubicBezTo>
                <a:lnTo>
                  <a:pt x="1453661" y="797170"/>
                </a:lnTo>
                <a:cubicBezTo>
                  <a:pt x="1457472" y="816223"/>
                  <a:pt x="1477108" y="911131"/>
                  <a:pt x="1477108" y="926123"/>
                </a:cubicBezTo>
                <a:cubicBezTo>
                  <a:pt x="1477108" y="957628"/>
                  <a:pt x="1471020" y="988911"/>
                  <a:pt x="1465384" y="1019908"/>
                </a:cubicBezTo>
                <a:cubicBezTo>
                  <a:pt x="1456121" y="1070852"/>
                  <a:pt x="1434585" y="1069784"/>
                  <a:pt x="1406769" y="1125416"/>
                </a:cubicBezTo>
                <a:cubicBezTo>
                  <a:pt x="1398954" y="1141047"/>
                  <a:pt x="1394240" y="1158662"/>
                  <a:pt x="1383323" y="1172308"/>
                </a:cubicBezTo>
                <a:cubicBezTo>
                  <a:pt x="1368691" y="1190598"/>
                  <a:pt x="1312668" y="1250602"/>
                  <a:pt x="1277815" y="1266093"/>
                </a:cubicBezTo>
                <a:cubicBezTo>
                  <a:pt x="1255231" y="1276131"/>
                  <a:pt x="1228041" y="1275830"/>
                  <a:pt x="1207477" y="1289539"/>
                </a:cubicBezTo>
                <a:cubicBezTo>
                  <a:pt x="1195754" y="1297354"/>
                  <a:pt x="1184910" y="1306684"/>
                  <a:pt x="1172308" y="1312985"/>
                </a:cubicBezTo>
                <a:cubicBezTo>
                  <a:pt x="1148277" y="1325000"/>
                  <a:pt x="1100816" y="1331972"/>
                  <a:pt x="1078523" y="1336431"/>
                </a:cubicBezTo>
                <a:cubicBezTo>
                  <a:pt x="1066800" y="1348154"/>
                  <a:pt x="1058183" y="1364186"/>
                  <a:pt x="1043354" y="1371600"/>
                </a:cubicBezTo>
                <a:cubicBezTo>
                  <a:pt x="961117" y="1412719"/>
                  <a:pt x="937662" y="1403606"/>
                  <a:pt x="855784" y="1418493"/>
                </a:cubicBezTo>
                <a:cubicBezTo>
                  <a:pt x="839932" y="1421375"/>
                  <a:pt x="824523" y="1426308"/>
                  <a:pt x="808892" y="1430216"/>
                </a:cubicBezTo>
                <a:lnTo>
                  <a:pt x="633046" y="1406770"/>
                </a:lnTo>
                <a:cubicBezTo>
                  <a:pt x="529990" y="1391502"/>
                  <a:pt x="514979" y="1387845"/>
                  <a:pt x="433754" y="1371600"/>
                </a:cubicBezTo>
                <a:cubicBezTo>
                  <a:pt x="422031" y="1363785"/>
                  <a:pt x="411459" y="1353876"/>
                  <a:pt x="398584" y="1348154"/>
                </a:cubicBezTo>
                <a:cubicBezTo>
                  <a:pt x="354213" y="1328434"/>
                  <a:pt x="316305" y="1321471"/>
                  <a:pt x="269631" y="1312985"/>
                </a:cubicBezTo>
                <a:cubicBezTo>
                  <a:pt x="246245" y="1308733"/>
                  <a:pt x="222600" y="1305924"/>
                  <a:pt x="199292" y="1301262"/>
                </a:cubicBezTo>
                <a:cubicBezTo>
                  <a:pt x="183493" y="1298102"/>
                  <a:pt x="168031" y="1293447"/>
                  <a:pt x="152400" y="1289539"/>
                </a:cubicBezTo>
                <a:cubicBezTo>
                  <a:pt x="98075" y="1247286"/>
                  <a:pt x="51904" y="1229225"/>
                  <a:pt x="23446" y="1172308"/>
                </a:cubicBezTo>
                <a:cubicBezTo>
                  <a:pt x="17920" y="1161255"/>
                  <a:pt x="14720" y="1149127"/>
                  <a:pt x="11723" y="1137139"/>
                </a:cubicBezTo>
                <a:cubicBezTo>
                  <a:pt x="6890" y="1117808"/>
                  <a:pt x="3908" y="1098062"/>
                  <a:pt x="0" y="1078523"/>
                </a:cubicBezTo>
                <a:cubicBezTo>
                  <a:pt x="3908" y="984739"/>
                  <a:pt x="5680" y="890841"/>
                  <a:pt x="11723" y="797170"/>
                </a:cubicBezTo>
                <a:cubicBezTo>
                  <a:pt x="14865" y="748476"/>
                  <a:pt x="32066" y="665800"/>
                  <a:pt x="46892" y="621323"/>
                </a:cubicBezTo>
                <a:cubicBezTo>
                  <a:pt x="50800" y="609600"/>
                  <a:pt x="55934" y="598217"/>
                  <a:pt x="58615" y="586154"/>
                </a:cubicBezTo>
                <a:cubicBezTo>
                  <a:pt x="63771" y="562951"/>
                  <a:pt x="65182" y="539019"/>
                  <a:pt x="70338" y="515816"/>
                </a:cubicBezTo>
                <a:cubicBezTo>
                  <a:pt x="73019" y="503753"/>
                  <a:pt x="78666" y="492528"/>
                  <a:pt x="82061" y="480646"/>
                </a:cubicBezTo>
                <a:cubicBezTo>
                  <a:pt x="90562" y="450892"/>
                  <a:pt x="93458" y="426700"/>
                  <a:pt x="105508" y="398585"/>
                </a:cubicBezTo>
                <a:cubicBezTo>
                  <a:pt x="112392" y="382522"/>
                  <a:pt x="122070" y="367756"/>
                  <a:pt x="128954" y="351693"/>
                </a:cubicBezTo>
                <a:cubicBezTo>
                  <a:pt x="184420" y="222270"/>
                  <a:pt x="89028" y="419028"/>
                  <a:pt x="164123" y="281354"/>
                </a:cubicBezTo>
                <a:cubicBezTo>
                  <a:pt x="226325" y="167316"/>
                  <a:pt x="183023" y="215563"/>
                  <a:pt x="234461" y="164123"/>
                </a:cubicBezTo>
                <a:cubicBezTo>
                  <a:pt x="234563" y="163714"/>
                  <a:pt x="252300" y="87670"/>
                  <a:pt x="257908" y="82062"/>
                </a:cubicBezTo>
                <a:cubicBezTo>
                  <a:pt x="277833" y="62137"/>
                  <a:pt x="301514" y="44081"/>
                  <a:pt x="328246" y="35170"/>
                </a:cubicBezTo>
                <a:lnTo>
                  <a:pt x="386861" y="0"/>
                </a:lnTo>
                <a:close/>
              </a:path>
            </a:pathLst>
          </a:custGeom>
          <a:solidFill>
            <a:srgbClr val="595959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05600" y="3175545"/>
            <a:ext cx="211016" cy="211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358411" y="3755838"/>
            <a:ext cx="211016" cy="211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/>
          <p:cNvCxnSpPr>
            <a:stCxn id="24" idx="0"/>
            <a:endCxn id="23" idx="1"/>
          </p:cNvCxnSpPr>
          <p:nvPr/>
        </p:nvCxnSpPr>
        <p:spPr>
          <a:xfrm rot="5400000" flipH="1" flipV="1">
            <a:off x="3825516" y="844851"/>
            <a:ext cx="549390" cy="5272584"/>
          </a:xfrm>
          <a:prstGeom prst="curvedConnector3">
            <a:avLst>
              <a:gd name="adj1" fmla="val 232588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92835" y="5033626"/>
                <a:ext cx="465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35" y="5033626"/>
                <a:ext cx="46557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322027" y="4094649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27" y="4094649"/>
                <a:ext cx="47089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921209" y="2124838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209" y="2124838"/>
                <a:ext cx="47089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431054" y="4094315"/>
                <a:ext cx="43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054" y="4094315"/>
                <a:ext cx="43499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551477" y="2047117"/>
                <a:ext cx="44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77" y="2047117"/>
                <a:ext cx="44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78134" y="3360156"/>
                <a:ext cx="37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34" y="3360156"/>
                <a:ext cx="37279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19203" y="3384294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1" i="1" dirty="0" smtClean="0">
                          <a:latin typeface="Cambria Math" charset="0"/>
                        </a:rPr>
                        <m:t>𝒇</m:t>
                      </m:r>
                      <m:r>
                        <a:rPr lang="vi-VN" b="1" i="1" dirty="0" smtClean="0">
                          <a:latin typeface="Cambria Math" charset="0"/>
                        </a:rPr>
                        <m:t>(</m:t>
                      </m:r>
                      <m:r>
                        <a:rPr lang="vi-VN" b="1" i="1" smtClean="0">
                          <a:latin typeface="Cambria Math" charset="0"/>
                        </a:rPr>
                        <m:t>𝒙</m:t>
                      </m:r>
                      <m:r>
                        <a:rPr lang="vi-VN" b="1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203" y="3384294"/>
                <a:ext cx="69762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437084" y="5697475"/>
            <a:ext cx="3910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(Decision space)</a:t>
            </a:r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(Parameter space)</a:t>
            </a:r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(Search space)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42196" y="5686658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(Objective space)</a:t>
            </a:r>
          </a:p>
        </p:txBody>
      </p:sp>
    </p:spTree>
    <p:extLst>
      <p:ext uri="{BB962C8B-B14F-4D97-AF65-F5344CB8AC3E}">
        <p14:creationId xmlns:p14="http://schemas.microsoft.com/office/powerpoint/2010/main" val="99520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Front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Pareto.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4571-52F7-C141-BD35-690ADD4993E1}" type="slidenum">
              <a:rPr lang="en-GB" altLang="x-none" smtClean="0"/>
              <a:pPr/>
              <a:t>9</a:t>
            </a:fld>
            <a:endParaRPr lang="en-GB" altLang="x-none"/>
          </a:p>
        </p:txBody>
      </p:sp>
      <p:cxnSp>
        <p:nvCxnSpPr>
          <p:cNvPr id="6" name="Straight Connector 5"/>
          <p:cNvCxnSpPr/>
          <p:nvPr/>
        </p:nvCxnSpPr>
        <p:spPr>
          <a:xfrm>
            <a:off x="1768484" y="2999560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66976" y="5350037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046972" y="3812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0570" y="349404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38488" y="387733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56909" y="377534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589" y="5451764"/>
                <a:ext cx="434991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38" y="3080468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/>
          <p:nvPr/>
        </p:nvSpPr>
        <p:spPr>
          <a:xfrm>
            <a:off x="2450033" y="42750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10800000">
            <a:off x="1904105" y="2078891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20507" y="446816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074151" y="467889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61029" y="475720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21416" y="415733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607548" y="430668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30140" y="3367738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57725" y="305563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39170" y="328122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646024" y="372157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577338" y="3015011"/>
            <a:ext cx="10216" cy="2362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75830" y="5365488"/>
            <a:ext cx="2117708" cy="89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09522" y="407215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43120" y="375333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901038" y="41366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419459" y="403463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43" y="5442831"/>
                <a:ext cx="434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vi-V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830" y="3019213"/>
                <a:ext cx="440312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6112583" y="45343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527786" y="3015011"/>
            <a:ext cx="3212967" cy="3136624"/>
          </a:xfrm>
          <a:prstGeom prst="arc">
            <a:avLst>
              <a:gd name="adj1" fmla="val 16200000"/>
              <a:gd name="adj2" fmla="val 9288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83057" y="472745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736701" y="4938181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23579" y="501649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683966" y="441662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270098" y="4565974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292690" y="3627029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320275" y="3314930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901720" y="3540513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308574" y="3980862"/>
            <a:ext cx="82061" cy="820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434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FF3300"/>
      </a:lt2>
      <a:accent1>
        <a:srgbClr val="0000FF"/>
      </a:accent1>
      <a:accent2>
        <a:srgbClr val="66FF33"/>
      </a:accent2>
      <a:accent3>
        <a:srgbClr val="FFFFFF"/>
      </a:accent3>
      <a:accent4>
        <a:srgbClr val="000000"/>
      </a:accent4>
      <a:accent5>
        <a:srgbClr val="AAAAFF"/>
      </a:accent5>
      <a:accent6>
        <a:srgbClr val="5CE72D"/>
      </a:accent6>
      <a:hlink>
        <a:srgbClr val="00FFFF"/>
      </a:hlink>
      <a:folHlink>
        <a:srgbClr val="9900CC"/>
      </a:folHlink>
    </a:clrScheme>
    <a:fontScheme name="Default Design">
      <a:majorFont>
        <a:latin typeface="Albertus Medium"/>
        <a:ea typeface=""/>
        <a:cs typeface=""/>
      </a:majorFont>
      <a:minorFont>
        <a:latin typeface="Albertu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st3" id="{041ED441-BE67-0B43-BBEF-B26A93F90F93}" vid="{042F6C2F-F315-E247-B531-CED687C56E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Test3</Template>
  <TotalTime>12640</TotalTime>
  <Words>2901</Words>
  <Application>Microsoft Office PowerPoint</Application>
  <PresentationFormat>On-screen Show (4:3)</PresentationFormat>
  <Paragraphs>737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Albertus Medium</vt:lpstr>
      <vt:lpstr>Calibri</vt:lpstr>
      <vt:lpstr>Cambria Math</vt:lpstr>
      <vt:lpstr>Times New Roman</vt:lpstr>
      <vt:lpstr>Wingdings</vt:lpstr>
      <vt:lpstr>Default Design</vt:lpstr>
      <vt:lpstr>MULTI-OBJECTIVE  EVOLUTIONARY ALGORITHMS</vt:lpstr>
      <vt:lpstr>Genetic Algorithm (POPOP)</vt:lpstr>
      <vt:lpstr>Multi-Objective Optimization</vt:lpstr>
      <vt:lpstr>Multi-Objective Optimization</vt:lpstr>
      <vt:lpstr>Multi-Objective Optimization</vt:lpstr>
      <vt:lpstr>Multi-Objective Optimization</vt:lpstr>
      <vt:lpstr>Multi-Objective Optimization</vt:lpstr>
      <vt:lpstr>Multi-Objective Optimization</vt:lpstr>
      <vt:lpstr>Pareto Front</vt:lpstr>
      <vt:lpstr>Pareto Front</vt:lpstr>
      <vt:lpstr>Multi-Objective Optimization</vt:lpstr>
      <vt:lpstr>Multi-Objective Optimization</vt:lpstr>
      <vt:lpstr>Weighted-Sum Approach</vt:lpstr>
      <vt:lpstr>Weighted-Sum Approach</vt:lpstr>
      <vt:lpstr>Weighted-Sum Approach</vt:lpstr>
      <vt:lpstr>Weighted-Sum Approach</vt:lpstr>
      <vt:lpstr>Weighted-Sum Approach</vt:lpstr>
      <vt:lpstr>Weighted-Sum Approach</vt:lpstr>
      <vt:lpstr>Weighted-Sum Approach</vt:lpstr>
      <vt:lpstr>Weighted-Sum Approach</vt:lpstr>
      <vt:lpstr>ε-Constraint Approach</vt:lpstr>
      <vt:lpstr>ε-Constraint Approach</vt:lpstr>
      <vt:lpstr>Pareto Front</vt:lpstr>
      <vt:lpstr>Pareto Front</vt:lpstr>
      <vt:lpstr>Multi-Objective  Evolutionary Algorithms</vt:lpstr>
      <vt:lpstr>Multi-Objective  Evolutionary Algorithms</vt:lpstr>
      <vt:lpstr>Selection in Multi-Objective Evolutionary Algorithms</vt:lpstr>
      <vt:lpstr>Domination Count</vt:lpstr>
      <vt:lpstr>Domination Count</vt:lpstr>
      <vt:lpstr>Domination Count</vt:lpstr>
      <vt:lpstr>Nondomination Rank</vt:lpstr>
      <vt:lpstr>Nondomination Rank</vt:lpstr>
      <vt:lpstr>Nondomination Rank</vt:lpstr>
      <vt:lpstr>Nondomination Rank</vt:lpstr>
      <vt:lpstr>Nondomination Rank</vt:lpstr>
      <vt:lpstr>Nondomination Rank</vt:lpstr>
      <vt:lpstr>Crowding Distance</vt:lpstr>
      <vt:lpstr>Crowding Distance</vt:lpstr>
      <vt:lpstr>Crowding Distance</vt:lpstr>
      <vt:lpstr>Crowding Distance</vt:lpstr>
      <vt:lpstr>Solution Comparison</vt:lpstr>
      <vt:lpstr>Nondominated Sorting Genetic Algorithm II (NSGA-II)</vt:lpstr>
      <vt:lpstr>Tập xấp xỉ</vt:lpstr>
      <vt:lpstr>Tập xấp xỉ</vt:lpstr>
      <vt:lpstr>Kích thước biên</vt:lpstr>
      <vt:lpstr>Độ trải</vt:lpstr>
      <vt:lpstr>Khoảng cách trong không gian mục tiêu</vt:lpstr>
      <vt:lpstr>Khoảng cách D_(S→P_F )</vt:lpstr>
      <vt:lpstr>Khoảng cách D_(P_F→S)</vt:lpstr>
      <vt:lpstr>Minh hoạ D_(P_F→S)</vt:lpstr>
      <vt:lpstr>Minh hoạ D_(P_F→S)</vt:lpstr>
      <vt:lpstr>Minh hoạ D_(P_F→S)</vt:lpstr>
      <vt:lpstr>Multi-Objective  Evolutionary Algorithms</vt:lpstr>
      <vt:lpstr>Biên Pareto</vt:lpstr>
      <vt:lpstr>Biên Pareto</vt:lpstr>
      <vt:lpstr>PowerPoint Presentation</vt:lpstr>
      <vt:lpstr>Elitist Archive</vt:lpstr>
      <vt:lpstr>Multi-Objective  Evolutionary Algorithms</vt:lpstr>
      <vt:lpstr>Elitist Archive</vt:lpstr>
      <vt:lpstr>Elitist Archive</vt:lpstr>
      <vt:lpstr>Elitist Archive</vt:lpstr>
      <vt:lpstr>Elitist Archive</vt:lpstr>
      <vt:lpstr>Elitist Archive</vt:lpstr>
      <vt:lpstr>Elitist Archive</vt:lpstr>
      <vt:lpstr>Elitist Archive</vt:lpstr>
      <vt:lpstr>Phân cụm (Clustering)</vt:lpstr>
      <vt:lpstr>Phân cụm (Clustering)</vt:lpstr>
      <vt:lpstr>Xây dựng mô hình</vt:lpstr>
      <vt:lpstr>Xây dựng mô hình</vt:lpstr>
      <vt:lpstr>Xây dựng mô hình liên kết</vt:lpstr>
      <vt:lpstr>Xây dựng mô hình</vt:lpstr>
      <vt:lpstr>Phép biến đổi theo mô hình</vt:lpstr>
      <vt:lpstr>Phép biến đổi theo mô hình</vt:lpstr>
      <vt:lpstr>Phép biến đổi theo mô hình</vt:lpstr>
      <vt:lpstr>Phép biến đổi theo mô hình</vt:lpstr>
      <vt:lpstr>MO-GOMEA</vt:lpstr>
      <vt:lpstr>Một số MOEA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 Mạng neural và thuật giải di truyền</dc:title>
  <dc:creator>Hoang Luong</dc:creator>
  <cp:lastModifiedBy>Lương Ngọc Hoàng</cp:lastModifiedBy>
  <cp:revision>420</cp:revision>
  <dcterms:created xsi:type="dcterms:W3CDTF">2019-08-29T04:16:09Z</dcterms:created>
  <dcterms:modified xsi:type="dcterms:W3CDTF">2024-10-20T01:19:10Z</dcterms:modified>
</cp:coreProperties>
</file>